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sldIdLst>
    <p:sldId id="261" r:id="rId2"/>
    <p:sldId id="262" r:id="rId3"/>
    <p:sldId id="279" r:id="rId4"/>
    <p:sldId id="280" r:id="rId5"/>
    <p:sldId id="285" r:id="rId6"/>
    <p:sldId id="286" r:id="rId7"/>
    <p:sldId id="281" r:id="rId8"/>
    <p:sldId id="291" r:id="rId9"/>
    <p:sldId id="292" r:id="rId10"/>
    <p:sldId id="284" r:id="rId11"/>
    <p:sldId id="293" r:id="rId12"/>
    <p:sldId id="282" r:id="rId13"/>
    <p:sldId id="265" r:id="rId14"/>
    <p:sldId id="276" r:id="rId15"/>
    <p:sldId id="290" r:id="rId16"/>
    <p:sldId id="278" r:id="rId17"/>
    <p:sldId id="273" r:id="rId18"/>
    <p:sldId id="275" r:id="rId19"/>
    <p:sldId id="288" r:id="rId20"/>
    <p:sldId id="295" r:id="rId21"/>
    <p:sldId id="268" r:id="rId22"/>
    <p:sldId id="294" r:id="rId23"/>
    <p:sldId id="289" r:id="rId24"/>
    <p:sldId id="283" r:id="rId25"/>
    <p:sldId id="287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F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C3B69-89BD-49DC-9594-2357530D7DFA}" type="datetimeFigureOut">
              <a:rPr lang="de-DE" smtClean="0"/>
              <a:t>29.05.2025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BD4EE-AD9D-403C-AF7A-F1AB462904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470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6;p3">
            <a:extLst>
              <a:ext uri="{FF2B5EF4-FFF2-40B4-BE49-F238E27FC236}">
                <a16:creationId xmlns:a16="http://schemas.microsoft.com/office/drawing/2014/main" id="{2E3473E1-C400-4124-891C-37D5C381A84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r="50761" b="12764"/>
          <a:stretch/>
        </p:blipFill>
        <p:spPr>
          <a:xfrm>
            <a:off x="0" y="0"/>
            <a:ext cx="609282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E92AF3-8DDC-44BE-9D2E-7596391640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7040" y="1122363"/>
            <a:ext cx="5212080" cy="4775200"/>
          </a:xfrm>
        </p:spPr>
        <p:txBody>
          <a:bodyPr anchor="ctr" anchorCtr="0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15A0DA-9A46-490C-8E2D-4EA13784CA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1122363"/>
            <a:ext cx="4572000" cy="2387600"/>
          </a:xfrm>
        </p:spPr>
        <p:txBody>
          <a:bodyPr anchor="b" anchorCtr="0"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student</a:t>
            </a:r>
            <a:endParaRPr lang="de-DE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6260197-8A91-4752-8D87-5ABB6A83D3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837861" y="93374"/>
            <a:ext cx="1222519" cy="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07684F6-A99A-44CB-8903-BE5048E74EA4}"/>
              </a:ext>
            </a:extLst>
          </p:cNvPr>
          <p:cNvSpPr/>
          <p:nvPr userDrawn="1"/>
        </p:nvSpPr>
        <p:spPr>
          <a:xfrm>
            <a:off x="6095999" y="3509963"/>
            <a:ext cx="4608945" cy="635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Supervisors: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Prof. Dr. Sören Pirk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40F74A2-E1B6-4327-8FAF-4D246CCEE296}"/>
              </a:ext>
            </a:extLst>
          </p:cNvPr>
          <p:cNvCxnSpPr>
            <a:cxnSpLocks/>
          </p:cNvCxnSpPr>
          <p:nvPr userDrawn="1"/>
        </p:nvCxnSpPr>
        <p:spPr>
          <a:xfrm>
            <a:off x="6088059" y="3509963"/>
            <a:ext cx="45799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D11C86DE-CBF3-4A69-801B-DB9DCCB564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88059" y="4104641"/>
            <a:ext cx="4579941" cy="1792919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PhD Supervisor</a:t>
            </a:r>
          </a:p>
        </p:txBody>
      </p:sp>
    </p:spTree>
    <p:extLst>
      <p:ext uri="{BB962C8B-B14F-4D97-AF65-F5344CB8AC3E}">
        <p14:creationId xmlns:p14="http://schemas.microsoft.com/office/powerpoint/2010/main" val="187468353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0D65BE7-7A8F-4540-8F44-5AEFC314D4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PRESENTATION   |   BAHNE THIEL-PETERS   |  BAHNE.THIELPETERS@GMAIL.COM   |   +49 157 54262399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C23A5C4-AB72-493D-B086-E6BB9932A8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4A6CBB-F502-4F21-9EEC-F3DA3CA4578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6EA52EF0-C2DF-4AFC-8E09-4EF815917F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465263"/>
            <a:ext cx="444500" cy="477837"/>
          </a:xfrm>
        </p:spPr>
        <p:txBody>
          <a:bodyPr>
            <a:normAutofit/>
          </a:bodyPr>
          <a:lstStyle>
            <a:lvl1pPr marL="0" indent="0" algn="ctr">
              <a:buNone/>
              <a:defRPr sz="2800" b="1"/>
            </a:lvl1pPr>
          </a:lstStyle>
          <a:p>
            <a:pPr lvl="0"/>
            <a:r>
              <a:rPr lang="de-DE" dirty="0"/>
              <a:t>#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37E3301A-4CED-48AC-BB1C-52F90922AE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062163"/>
            <a:ext cx="444500" cy="477837"/>
          </a:xfrm>
        </p:spPr>
        <p:txBody>
          <a:bodyPr>
            <a:normAutofit/>
          </a:bodyPr>
          <a:lstStyle>
            <a:lvl1pPr marL="0" indent="0" algn="ctr">
              <a:buNone/>
              <a:defRPr sz="2800" b="1"/>
            </a:lvl1pPr>
          </a:lstStyle>
          <a:p>
            <a:pPr lvl="0"/>
            <a:r>
              <a:rPr lang="de-DE" dirty="0"/>
              <a:t>#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2D79952C-0567-4061-B8D9-D55138CC8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659063"/>
            <a:ext cx="444500" cy="477837"/>
          </a:xfrm>
        </p:spPr>
        <p:txBody>
          <a:bodyPr>
            <a:normAutofit/>
          </a:bodyPr>
          <a:lstStyle>
            <a:lvl1pPr marL="0" indent="0" algn="ctr">
              <a:buNone/>
              <a:defRPr sz="2800" b="1"/>
            </a:lvl1pPr>
          </a:lstStyle>
          <a:p>
            <a:pPr lvl="0"/>
            <a:r>
              <a:rPr lang="de-DE" dirty="0"/>
              <a:t>#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ED7DD245-CB5B-4949-A782-F61E468A93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255963"/>
            <a:ext cx="444500" cy="477837"/>
          </a:xfrm>
        </p:spPr>
        <p:txBody>
          <a:bodyPr>
            <a:normAutofit/>
          </a:bodyPr>
          <a:lstStyle>
            <a:lvl1pPr marL="0" indent="0" algn="ctr">
              <a:buNone/>
              <a:defRPr sz="2800" b="1"/>
            </a:lvl1pPr>
          </a:lstStyle>
          <a:p>
            <a:pPr lvl="0"/>
            <a:r>
              <a:rPr lang="de-DE" dirty="0"/>
              <a:t>#</a:t>
            </a:r>
          </a:p>
        </p:txBody>
      </p:sp>
      <p:sp>
        <p:nvSpPr>
          <p:cNvPr id="28" name="Textplatzhalter 23">
            <a:extLst>
              <a:ext uri="{FF2B5EF4-FFF2-40B4-BE49-F238E27FC236}">
                <a16:creationId xmlns:a16="http://schemas.microsoft.com/office/drawing/2014/main" id="{251FF361-6BA9-431F-8105-D8C57133BD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852863"/>
            <a:ext cx="444500" cy="477837"/>
          </a:xfrm>
        </p:spPr>
        <p:txBody>
          <a:bodyPr>
            <a:normAutofit/>
          </a:bodyPr>
          <a:lstStyle>
            <a:lvl1pPr marL="0" indent="0" algn="ctr">
              <a:buNone/>
              <a:defRPr sz="2800" b="1"/>
            </a:lvl1pPr>
          </a:lstStyle>
          <a:p>
            <a:pPr lvl="0"/>
            <a:r>
              <a:rPr lang="de-DE" dirty="0"/>
              <a:t>#</a:t>
            </a:r>
          </a:p>
        </p:txBody>
      </p:sp>
      <p:sp>
        <p:nvSpPr>
          <p:cNvPr id="29" name="Textplatzhalter 23">
            <a:extLst>
              <a:ext uri="{FF2B5EF4-FFF2-40B4-BE49-F238E27FC236}">
                <a16:creationId xmlns:a16="http://schemas.microsoft.com/office/drawing/2014/main" id="{4F5377E7-E090-49FF-9DD9-C65EF34E67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449763"/>
            <a:ext cx="444500" cy="477837"/>
          </a:xfrm>
        </p:spPr>
        <p:txBody>
          <a:bodyPr>
            <a:normAutofit/>
          </a:bodyPr>
          <a:lstStyle>
            <a:lvl1pPr marL="0" indent="0" algn="ctr">
              <a:buNone/>
              <a:defRPr sz="2800" b="1"/>
            </a:lvl1pPr>
          </a:lstStyle>
          <a:p>
            <a:pPr lvl="0"/>
            <a:r>
              <a:rPr lang="de-DE" dirty="0"/>
              <a:t>#</a:t>
            </a:r>
          </a:p>
        </p:txBody>
      </p:sp>
      <p:sp>
        <p:nvSpPr>
          <p:cNvPr id="30" name="Textplatzhalter 23">
            <a:extLst>
              <a:ext uri="{FF2B5EF4-FFF2-40B4-BE49-F238E27FC236}">
                <a16:creationId xmlns:a16="http://schemas.microsoft.com/office/drawing/2014/main" id="{ED23E987-DF55-482C-BF6D-EAD67DD0B3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43049" y="1465263"/>
            <a:ext cx="9810749" cy="47783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endParaRPr lang="de-DE" dirty="0"/>
          </a:p>
        </p:txBody>
      </p:sp>
      <p:sp>
        <p:nvSpPr>
          <p:cNvPr id="31" name="Textplatzhalter 23">
            <a:extLst>
              <a:ext uri="{FF2B5EF4-FFF2-40B4-BE49-F238E27FC236}">
                <a16:creationId xmlns:a16="http://schemas.microsoft.com/office/drawing/2014/main" id="{EE805C4D-D1FB-441F-AD9C-0CA2AE4151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43050" y="2062163"/>
            <a:ext cx="9810748" cy="47783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endParaRPr lang="de-DE" dirty="0"/>
          </a:p>
        </p:txBody>
      </p:sp>
      <p:sp>
        <p:nvSpPr>
          <p:cNvPr id="32" name="Textplatzhalter 23">
            <a:extLst>
              <a:ext uri="{FF2B5EF4-FFF2-40B4-BE49-F238E27FC236}">
                <a16:creationId xmlns:a16="http://schemas.microsoft.com/office/drawing/2014/main" id="{3E6CAD65-4B14-4CAB-B3C0-AF428914EE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43050" y="2654301"/>
            <a:ext cx="9810748" cy="48260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endParaRPr lang="de-DE" dirty="0"/>
          </a:p>
        </p:txBody>
      </p:sp>
      <p:sp>
        <p:nvSpPr>
          <p:cNvPr id="33" name="Textplatzhalter 23">
            <a:extLst>
              <a:ext uri="{FF2B5EF4-FFF2-40B4-BE49-F238E27FC236}">
                <a16:creationId xmlns:a16="http://schemas.microsoft.com/office/drawing/2014/main" id="{F91AF98A-3A8B-4567-9C48-86E935CFAC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43050" y="3255963"/>
            <a:ext cx="9810748" cy="47783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endParaRPr lang="de-DE" dirty="0"/>
          </a:p>
        </p:txBody>
      </p:sp>
      <p:sp>
        <p:nvSpPr>
          <p:cNvPr id="34" name="Textplatzhalter 23">
            <a:extLst>
              <a:ext uri="{FF2B5EF4-FFF2-40B4-BE49-F238E27FC236}">
                <a16:creationId xmlns:a16="http://schemas.microsoft.com/office/drawing/2014/main" id="{905492C7-A057-4472-B703-B445A3B51B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43050" y="3852863"/>
            <a:ext cx="9810748" cy="47783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endParaRPr lang="de-DE" dirty="0"/>
          </a:p>
        </p:txBody>
      </p:sp>
      <p:sp>
        <p:nvSpPr>
          <p:cNvPr id="35" name="Textplatzhalter 23">
            <a:extLst>
              <a:ext uri="{FF2B5EF4-FFF2-40B4-BE49-F238E27FC236}">
                <a16:creationId xmlns:a16="http://schemas.microsoft.com/office/drawing/2014/main" id="{FC1F0516-829D-4CCD-9E63-F3BFEA2CFF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43050" y="4449763"/>
            <a:ext cx="9810748" cy="47783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929F704E-BBF6-4A16-AA93-4CE2DF1CEDBF}"/>
              </a:ext>
            </a:extLst>
          </p:cNvPr>
          <p:cNvSpPr txBox="1"/>
          <p:nvPr userDrawn="1"/>
        </p:nvSpPr>
        <p:spPr>
          <a:xfrm>
            <a:off x="838198" y="365760"/>
            <a:ext cx="10048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Outline</a:t>
            </a:r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B39485C8-4CDA-4AC8-9C11-E531475402A2}"/>
              </a:ext>
            </a:extLst>
          </p:cNvPr>
          <p:cNvCxnSpPr>
            <a:cxnSpLocks/>
          </p:cNvCxnSpPr>
          <p:nvPr userDrawn="1"/>
        </p:nvCxnSpPr>
        <p:spPr>
          <a:xfrm>
            <a:off x="1409379" y="1465263"/>
            <a:ext cx="0" cy="34623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94152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6;p3">
            <a:extLst>
              <a:ext uri="{FF2B5EF4-FFF2-40B4-BE49-F238E27FC236}">
                <a16:creationId xmlns:a16="http://schemas.microsoft.com/office/drawing/2014/main" id="{04859EE0-D0A0-40D6-8B51-9DE288ED551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3372"/>
          <a:stretch/>
        </p:blipFill>
        <p:spPr>
          <a:xfrm>
            <a:off x="-76525" y="-76250"/>
            <a:ext cx="12268525" cy="69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F5BDDE1-D209-4592-B4E0-EF98E481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040" y="3014662"/>
            <a:ext cx="8707119" cy="82867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07DFD62-F2DD-41DC-8D40-DEF0909E4BEA}"/>
              </a:ext>
            </a:extLst>
          </p:cNvPr>
          <p:cNvCxnSpPr>
            <a:cxnSpLocks/>
          </p:cNvCxnSpPr>
          <p:nvPr userDrawn="1"/>
        </p:nvCxnSpPr>
        <p:spPr>
          <a:xfrm>
            <a:off x="3019739" y="2633821"/>
            <a:ext cx="0" cy="16817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2A534CA-2327-444A-85B2-40C3E85C39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080" y="2633028"/>
            <a:ext cx="2412359" cy="1681797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13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387174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A58C7-9CA4-4A69-8281-830B7CB99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FEA076-7CE8-436E-A808-1FACEB56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0D65BE7-7A8F-4540-8F44-5AEFC314D4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PRESENTATION   |   BAHNE THIEL-PETERS   |  BAHNE.THIELPETERS@GMAIL.COM   |   +49 157 54262399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C23A5C4-AB72-493D-B086-E6BB9932A8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4A6CBB-F502-4F21-9EEC-F3DA3CA45789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083755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C699A29-BE38-4550-B6E7-D5F50C256ED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3920" y="93373"/>
            <a:ext cx="1222519" cy="611260"/>
          </a:xfrm>
          <a:prstGeom prst="rect">
            <a:avLst/>
          </a:prstGeom>
        </p:spPr>
      </p:pic>
      <p:pic>
        <p:nvPicPr>
          <p:cNvPr id="8" name="Google Shape;16;p3">
            <a:extLst>
              <a:ext uri="{FF2B5EF4-FFF2-40B4-BE49-F238E27FC236}">
                <a16:creationId xmlns:a16="http://schemas.microsoft.com/office/drawing/2014/main" id="{843CD34C-62BD-4771-A0CC-816CC9FDB770}"/>
              </a:ext>
            </a:extLst>
          </p:cNvPr>
          <p:cNvPicPr preferRelativeResize="0"/>
          <p:nvPr userDrawn="1"/>
        </p:nvPicPr>
        <p:blipFill rotWithShape="1">
          <a:blip r:embed="rId8">
            <a:alphaModFix/>
          </a:blip>
          <a:srcRect t="89958" b="3372"/>
          <a:stretch/>
        </p:blipFill>
        <p:spPr>
          <a:xfrm>
            <a:off x="-1" y="6356350"/>
            <a:ext cx="1083786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DBEBF33-92DB-4F4B-B9AB-15DCD1BA9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A8E90B-076A-4171-8C78-A75DD5EB2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5552"/>
            <a:ext cx="10515600" cy="471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8E2B00-A97F-474F-9CF9-DEC6B787F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999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PRESENTATION   |   BAHNE THIEL-PETERS   |  BAHNE.THIELPETERS@GMAIL.COM   |   +49 157 54262399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E03616-96E9-49F6-B138-5C3CB6323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7862" y="6356350"/>
            <a:ext cx="515937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F4A6CBB-F502-4F21-9EEC-F3DA3CA45789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748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1" r:id="rId4"/>
  </p:sldLayoutIdLst>
  <p:transition spd="slow">
    <p:push dir="u"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C33B0-A333-479C-88E6-DFE1B64C8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Introduction</a:t>
            </a:r>
            <a:br>
              <a:rPr lang="en-US" sz="4000" dirty="0"/>
            </a:br>
            <a:r>
              <a:rPr lang="en-US" sz="4000" dirty="0"/>
              <a:t>Presentation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8434F6-AB5E-4DEE-9EC7-A7206E8A59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Bahne Thiel-Peters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D3FB777-8113-42CD-EAFC-97D69710D3F7}"/>
              </a:ext>
            </a:extLst>
          </p:cNvPr>
          <p:cNvSpPr txBox="1"/>
          <p:nvPr/>
        </p:nvSpPr>
        <p:spPr>
          <a:xfrm>
            <a:off x="7064180" y="3525955"/>
            <a:ext cx="262769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Supervisor:</a:t>
            </a:r>
          </a:p>
          <a:p>
            <a:pPr algn="ctr"/>
            <a:r>
              <a:rPr lang="de-DE" dirty="0"/>
              <a:t>Prof. Dr. Frano </a:t>
            </a:r>
            <a:r>
              <a:rPr lang="de-DE" dirty="0" err="1"/>
              <a:t>Matić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8B697CF-D309-7938-EE97-94F0A656EB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166472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D166D0-9AE7-0CF9-9B93-113A864A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</a:t>
            </a:r>
            <a:r>
              <a:rPr lang="de-DE" dirty="0"/>
              <a:t> and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F64A63-5821-2573-3D5F-CE4E25ED2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700" y="5113526"/>
            <a:ext cx="5167964" cy="3818717"/>
          </a:xfrm>
        </p:spPr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b="1" dirty="0"/>
              <a:t>CNN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b="1" dirty="0" err="1"/>
              <a:t>Embeddings</a:t>
            </a:r>
            <a:endParaRPr lang="de-DE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C4D927-19D1-D7CE-4315-88CFEE8C07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PRESENTATION   |   BAHNE THIEL-PETERS   |  BAHNE.THIELPETERS@GMAIL.COM   |   +49 157 54262399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6E1DB6-3DA8-B79B-D499-819517B8CF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4A6CBB-F502-4F21-9EEC-F3DA3CA45789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3A58BA9-9B58-D46E-1355-591F89A44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36" y="1639902"/>
            <a:ext cx="4873580" cy="27318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914FA64-D1EC-8CFB-E749-ED89277B1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385" y="1408910"/>
            <a:ext cx="4796597" cy="359744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4332315-75FB-619D-DA7A-A8B4F3E49A04}"/>
              </a:ext>
            </a:extLst>
          </p:cNvPr>
          <p:cNvSpPr txBox="1"/>
          <p:nvPr/>
        </p:nvSpPr>
        <p:spPr>
          <a:xfrm>
            <a:off x="348114" y="4376368"/>
            <a:ext cx="48435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/>
              <a:t>https://ai.google.dev/edge/mediapipe/solutions/vision/image_embedder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63993D3-0B38-5430-7279-DC38FA4EBD52}"/>
              </a:ext>
            </a:extLst>
          </p:cNvPr>
          <p:cNvSpPr/>
          <p:nvPr/>
        </p:nvSpPr>
        <p:spPr>
          <a:xfrm>
            <a:off x="7353699" y="3311091"/>
            <a:ext cx="1260911" cy="131553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AF26CDD-DBC3-D58A-652E-657831CD8C08}"/>
              </a:ext>
            </a:extLst>
          </p:cNvPr>
          <p:cNvSpPr/>
          <p:nvPr/>
        </p:nvSpPr>
        <p:spPr>
          <a:xfrm>
            <a:off x="9834919" y="3311090"/>
            <a:ext cx="1859776" cy="131553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D2E3008-8468-ADB9-BC13-6687A13BC086}"/>
              </a:ext>
            </a:extLst>
          </p:cNvPr>
          <p:cNvSpPr/>
          <p:nvPr/>
        </p:nvSpPr>
        <p:spPr>
          <a:xfrm>
            <a:off x="9834919" y="1501542"/>
            <a:ext cx="1859776" cy="140867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AE71EE86-5918-6E10-BA3F-1FB5EB61E90F}"/>
              </a:ext>
            </a:extLst>
          </p:cNvPr>
          <p:cNvSpPr txBox="1">
            <a:spLocks/>
          </p:cNvSpPr>
          <p:nvPr/>
        </p:nvSpPr>
        <p:spPr>
          <a:xfrm>
            <a:off x="6929776" y="5221468"/>
            <a:ext cx="5167964" cy="3818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b="1" dirty="0"/>
              <a:t>K-</a:t>
            </a:r>
            <a:r>
              <a:rPr lang="de-DE" b="1" dirty="0" err="1"/>
              <a:t>means</a:t>
            </a:r>
            <a:r>
              <a:rPr lang="de-DE" b="1" dirty="0"/>
              <a:t> Clustering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Trajectories</a:t>
            </a:r>
            <a:r>
              <a:rPr lang="de-DE" dirty="0"/>
              <a:t>/</a:t>
            </a:r>
            <a:r>
              <a:rPr lang="de-DE" dirty="0" err="1"/>
              <a:t>Embeddings</a:t>
            </a:r>
            <a:endParaRPr lang="de-DE" b="1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2D6F999-AF39-825F-7C0D-7BD13EBD0652}"/>
              </a:ext>
            </a:extLst>
          </p:cNvPr>
          <p:cNvSpPr txBox="1"/>
          <p:nvPr/>
        </p:nvSpPr>
        <p:spPr>
          <a:xfrm>
            <a:off x="5747269" y="338248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Plotting</a:t>
            </a:r>
            <a:endParaRPr lang="de-DE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9387D2B-2382-4323-A7B9-AB0E94512AF7}"/>
              </a:ext>
            </a:extLst>
          </p:cNvPr>
          <p:cNvCxnSpPr>
            <a:cxnSpLocks/>
          </p:cNvCxnSpPr>
          <p:nvPr/>
        </p:nvCxnSpPr>
        <p:spPr>
          <a:xfrm>
            <a:off x="5515664" y="3798332"/>
            <a:ext cx="14141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C4972D4-D675-6267-0670-8DE36F441423}"/>
              </a:ext>
            </a:extLst>
          </p:cNvPr>
          <p:cNvSpPr txBox="1"/>
          <p:nvPr/>
        </p:nvSpPr>
        <p:spPr>
          <a:xfrm>
            <a:off x="7448775" y="606562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Naming </a:t>
            </a:r>
            <a:r>
              <a:rPr lang="de-DE" sz="2000" dirty="0" err="1"/>
              <a:t>the</a:t>
            </a:r>
            <a:r>
              <a:rPr lang="de-DE" sz="2000" dirty="0"/>
              <a:t> Clusters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624DFF8-3EAF-42ED-2DA3-CDEC6A5224DB}"/>
              </a:ext>
            </a:extLst>
          </p:cNvPr>
          <p:cNvSpPr txBox="1"/>
          <p:nvPr/>
        </p:nvSpPr>
        <p:spPr>
          <a:xfrm>
            <a:off x="7491094" y="2931357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Gillnetting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B6F4C62-762C-5772-089D-D406F881AFCD}"/>
              </a:ext>
            </a:extLst>
          </p:cNvPr>
          <p:cNvSpPr txBox="1"/>
          <p:nvPr/>
        </p:nvSpPr>
        <p:spPr>
          <a:xfrm>
            <a:off x="9951383" y="476118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Stationary</a:t>
            </a:r>
            <a:r>
              <a:rPr lang="de-DE" dirty="0"/>
              <a:t> Longline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883C09E-8F75-B499-19CC-421EB325149B}"/>
              </a:ext>
            </a:extLst>
          </p:cNvPr>
          <p:cNvSpPr txBox="1"/>
          <p:nvPr/>
        </p:nvSpPr>
        <p:spPr>
          <a:xfrm>
            <a:off x="10315004" y="1112590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Potting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7481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/>
      <p:bldP spid="18" grpId="0"/>
      <p:bldP spid="25" grpId="0"/>
      <p:bldP spid="27" grpId="0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D9AFA-397E-7F19-875B-3C3C68974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&amp; Evaluation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F3BDC14-1264-596E-339B-7B4082833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350" y="1365647"/>
            <a:ext cx="3600456" cy="3600456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CE5AFF-3151-A493-14E1-295D9960CD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PRESENTATION   |   BAHNE THIEL-PETERS   |  BAHNE.THIELPETERS@GMAIL.COM   |   +49 157 54262399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37E978-3780-C826-7C61-689F51FC48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4A6CBB-F502-4F21-9EEC-F3DA3CA45789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31E18F3-0A32-5416-B0AC-2D2FAC25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028" y="1365647"/>
            <a:ext cx="3684535" cy="368453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BE41771-B3AA-CE0E-9805-80A2BC5A6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222" y="1628772"/>
            <a:ext cx="4800608" cy="3600456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6266FBB-1A23-807E-807F-45D69E73F4EE}"/>
              </a:ext>
            </a:extLst>
          </p:cNvPr>
          <p:cNvSpPr txBox="1">
            <a:spLocks/>
          </p:cNvSpPr>
          <p:nvPr/>
        </p:nvSpPr>
        <p:spPr>
          <a:xfrm>
            <a:off x="965766" y="5412226"/>
            <a:ext cx="5197967" cy="7284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Pictures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Vessels </a:t>
            </a:r>
            <a:r>
              <a:rPr lang="de-DE" b="1" dirty="0" err="1"/>
              <a:t>trajectories</a:t>
            </a:r>
            <a:endParaRPr lang="de-DE" b="1" dirty="0"/>
          </a:p>
          <a:p>
            <a:r>
              <a:rPr lang="de-DE" b="1" dirty="0"/>
              <a:t>Lines </a:t>
            </a:r>
            <a:r>
              <a:rPr lang="de-DE" b="1" dirty="0" err="1"/>
              <a:t>colour</a:t>
            </a:r>
            <a:r>
              <a:rPr lang="de-DE" b="1" dirty="0"/>
              <a:t> </a:t>
            </a:r>
            <a:r>
              <a:rPr lang="de-DE" b="1" dirty="0" err="1"/>
              <a:t>indicates</a:t>
            </a:r>
            <a:r>
              <a:rPr lang="de-DE" b="1" dirty="0"/>
              <a:t> </a:t>
            </a:r>
            <a:r>
              <a:rPr lang="de-DE" b="1" dirty="0" err="1"/>
              <a:t>it‘s</a:t>
            </a:r>
            <a:r>
              <a:rPr lang="de-DE" b="1" dirty="0"/>
              <a:t> </a:t>
            </a:r>
            <a:r>
              <a:rPr lang="de-DE" b="1" dirty="0" err="1"/>
              <a:t>speed</a:t>
            </a:r>
            <a:endParaRPr lang="de-DE" b="1" dirty="0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71913192-F2A1-F6E3-9FB0-D3AA0A98AAD0}"/>
              </a:ext>
            </a:extLst>
          </p:cNvPr>
          <p:cNvSpPr/>
          <p:nvPr/>
        </p:nvSpPr>
        <p:spPr>
          <a:xfrm>
            <a:off x="4097867" y="3606800"/>
            <a:ext cx="3852333" cy="779416"/>
          </a:xfrm>
          <a:custGeom>
            <a:avLst/>
            <a:gdLst>
              <a:gd name="connsiteX0" fmla="*/ 0 w 3852333"/>
              <a:gd name="connsiteY0" fmla="*/ 0 h 779416"/>
              <a:gd name="connsiteX1" fmla="*/ 2175933 w 3852333"/>
              <a:gd name="connsiteY1" fmla="*/ 778933 h 779416"/>
              <a:gd name="connsiteX2" fmla="*/ 3852333 w 3852333"/>
              <a:gd name="connsiteY2" fmla="*/ 118533 h 77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52333" h="779416">
                <a:moveTo>
                  <a:pt x="0" y="0"/>
                </a:moveTo>
                <a:cubicBezTo>
                  <a:pt x="766939" y="379589"/>
                  <a:pt x="1533878" y="759178"/>
                  <a:pt x="2175933" y="778933"/>
                </a:cubicBezTo>
                <a:cubicBezTo>
                  <a:pt x="2817988" y="798688"/>
                  <a:pt x="3596922" y="207433"/>
                  <a:pt x="3852333" y="118533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AEDF48B9-36C1-A0FC-93CD-4CDC59FF142F}"/>
              </a:ext>
            </a:extLst>
          </p:cNvPr>
          <p:cNvSpPr/>
          <p:nvPr/>
        </p:nvSpPr>
        <p:spPr>
          <a:xfrm>
            <a:off x="2023533" y="3767667"/>
            <a:ext cx="7857067" cy="1535476"/>
          </a:xfrm>
          <a:custGeom>
            <a:avLst/>
            <a:gdLst>
              <a:gd name="connsiteX0" fmla="*/ 0 w 7857067"/>
              <a:gd name="connsiteY0" fmla="*/ 313266 h 1535476"/>
              <a:gd name="connsiteX1" fmla="*/ 4013200 w 7857067"/>
              <a:gd name="connsiteY1" fmla="*/ 1532466 h 1535476"/>
              <a:gd name="connsiteX2" fmla="*/ 7857067 w 7857067"/>
              <a:gd name="connsiteY2" fmla="*/ 0 h 153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7067" h="1535476">
                <a:moveTo>
                  <a:pt x="0" y="313266"/>
                </a:moveTo>
                <a:cubicBezTo>
                  <a:pt x="1351844" y="948971"/>
                  <a:pt x="2703689" y="1584677"/>
                  <a:pt x="4013200" y="1532466"/>
                </a:cubicBezTo>
                <a:cubicBezTo>
                  <a:pt x="5322711" y="1480255"/>
                  <a:pt x="6589889" y="740127"/>
                  <a:pt x="7857067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825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F43D4-6D5E-C665-295F-B23AD76F2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DBC432-D453-AD0E-A05A-CDA3930B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 so far?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64F69C-642E-8BC4-DB40-976A4790F0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5759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4341CB-22B3-45FF-951E-85A8F0FE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Master Thesis*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8AF621-94D5-4F45-9ED9-6B3223DE4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C8E21E9-0284-9C84-A6F9-7D058F9297F9}"/>
              </a:ext>
            </a:extLst>
          </p:cNvPr>
          <p:cNvSpPr txBox="1"/>
          <p:nvPr/>
        </p:nvSpPr>
        <p:spPr>
          <a:xfrm>
            <a:off x="206406" y="5241548"/>
            <a:ext cx="11779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*Conversation Amplification through Language-based Reasoning and Generative Visual Content Creation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30474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3AA2E-1D44-7774-4055-7CC3CB42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3A62CD-6B56-2001-9366-A1E0BED0EA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PRESENTATION   |   BAHNE THIEL-PETERS   |  BAHNE.THIELPETERS@GMAIL.COM   |   +49 157 54262399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43D043-C8FF-FE1A-1391-DA8944DB9A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4A6CBB-F502-4F21-9EEC-F3DA3CA45789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5B015FF-0F46-5D1D-0866-CA3D1864390F}"/>
              </a:ext>
            </a:extLst>
          </p:cNvPr>
          <p:cNvSpPr txBox="1"/>
          <p:nvPr/>
        </p:nvSpPr>
        <p:spPr>
          <a:xfrm>
            <a:off x="342662" y="1644620"/>
            <a:ext cx="1036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Conversation Amplification </a:t>
            </a:r>
            <a:r>
              <a:rPr lang="en-US" dirty="0"/>
              <a:t>through </a:t>
            </a:r>
            <a:r>
              <a:rPr lang="en-US" b="1" dirty="0"/>
              <a:t>Language-based Reasoning</a:t>
            </a:r>
            <a:r>
              <a:rPr lang="en-US" dirty="0"/>
              <a:t> and </a:t>
            </a:r>
            <a:r>
              <a:rPr lang="en-US" b="1" dirty="0"/>
              <a:t>Generative Visual Content Creation</a:t>
            </a:r>
            <a:endParaRPr lang="de-DE" b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1C5FAF8-7782-0540-AD15-E732A76E2353}"/>
              </a:ext>
            </a:extLst>
          </p:cNvPr>
          <p:cNvSpPr txBox="1"/>
          <p:nvPr/>
        </p:nvSpPr>
        <p:spPr>
          <a:xfrm>
            <a:off x="838200" y="4324322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Using</a:t>
            </a:r>
            <a:r>
              <a:rPr lang="de-DE" sz="1600" dirty="0"/>
              <a:t> </a:t>
            </a:r>
            <a:r>
              <a:rPr lang="de-DE" sz="1600" b="1" dirty="0" err="1"/>
              <a:t>Llama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create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prompt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b="1" dirty="0" err="1"/>
              <a:t>image</a:t>
            </a:r>
            <a:r>
              <a:rPr lang="de-DE" sz="1600" b="1" dirty="0"/>
              <a:t> </a:t>
            </a:r>
            <a:r>
              <a:rPr lang="de-DE" sz="1600" b="1" dirty="0" err="1"/>
              <a:t>model</a:t>
            </a:r>
            <a:r>
              <a:rPr lang="de-DE" sz="1600" dirty="0"/>
              <a:t>.</a:t>
            </a:r>
          </a:p>
          <a:p>
            <a:endParaRPr lang="de-DE" sz="1600" dirty="0"/>
          </a:p>
          <a:p>
            <a:pPr algn="ctr"/>
            <a:r>
              <a:rPr lang="de-DE" sz="1600" dirty="0"/>
              <a:t>Text-</a:t>
            </a:r>
            <a:r>
              <a:rPr lang="de-DE" sz="1600" dirty="0" err="1"/>
              <a:t>to</a:t>
            </a:r>
            <a:r>
              <a:rPr lang="de-DE" sz="1600" dirty="0"/>
              <a:t>-Text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7C6D1A9-350A-17F5-BC0A-24F006E99CD1}"/>
              </a:ext>
            </a:extLst>
          </p:cNvPr>
          <p:cNvSpPr txBox="1"/>
          <p:nvPr/>
        </p:nvSpPr>
        <p:spPr>
          <a:xfrm>
            <a:off x="7569194" y="4324323"/>
            <a:ext cx="3879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Using</a:t>
            </a:r>
            <a:r>
              <a:rPr lang="de-DE" sz="1600" dirty="0"/>
              <a:t> an </a:t>
            </a:r>
            <a:r>
              <a:rPr lang="de-DE" sz="1600" b="1" dirty="0"/>
              <a:t>Image Model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create</a:t>
            </a:r>
            <a:r>
              <a:rPr lang="de-DE" sz="1600" dirty="0"/>
              <a:t> an </a:t>
            </a:r>
            <a:r>
              <a:rPr lang="de-DE" sz="1600" dirty="0" err="1"/>
              <a:t>image</a:t>
            </a:r>
            <a:r>
              <a:rPr lang="de-DE" sz="1600" dirty="0"/>
              <a:t>.</a:t>
            </a:r>
          </a:p>
          <a:p>
            <a:endParaRPr lang="de-DE" sz="1600" dirty="0"/>
          </a:p>
          <a:p>
            <a:pPr algn="ctr"/>
            <a:r>
              <a:rPr lang="de-DE" sz="1600" dirty="0"/>
              <a:t>Text-</a:t>
            </a:r>
            <a:r>
              <a:rPr lang="de-DE" sz="1600" dirty="0" err="1"/>
              <a:t>to</a:t>
            </a:r>
            <a:r>
              <a:rPr lang="de-DE" sz="1600" dirty="0"/>
              <a:t>-Image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D81785E-01CD-812F-07A3-F1A4E0110EC7}"/>
              </a:ext>
            </a:extLst>
          </p:cNvPr>
          <p:cNvCxnSpPr>
            <a:cxnSpLocks/>
          </p:cNvCxnSpPr>
          <p:nvPr/>
        </p:nvCxnSpPr>
        <p:spPr>
          <a:xfrm flipH="1">
            <a:off x="5120640" y="2221307"/>
            <a:ext cx="556260" cy="19887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309E5D4-84B2-BBA8-4B50-038352CAF94D}"/>
              </a:ext>
            </a:extLst>
          </p:cNvPr>
          <p:cNvCxnSpPr>
            <a:cxnSpLocks/>
          </p:cNvCxnSpPr>
          <p:nvPr/>
        </p:nvCxnSpPr>
        <p:spPr>
          <a:xfrm>
            <a:off x="8773038" y="2197761"/>
            <a:ext cx="304287" cy="20122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88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D67F3-B7CB-C053-1437-FE0A8B1F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aint Palette And Brush Icon On Black And White Vector Backgrounds High-Res  Vector Graphic - Getty Images">
            <a:extLst>
              <a:ext uri="{FF2B5EF4-FFF2-40B4-BE49-F238E27FC236}">
                <a16:creationId xmlns:a16="http://schemas.microsoft.com/office/drawing/2014/main" id="{59DE1415-1546-355D-67A7-6EE389746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69" b="13754"/>
          <a:stretch/>
        </p:blipFill>
        <p:spPr bwMode="auto">
          <a:xfrm>
            <a:off x="6413227" y="4151646"/>
            <a:ext cx="1993429" cy="182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66479221-56F3-F223-C80F-8EC4722C4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480" y="1489211"/>
            <a:ext cx="7890002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Website </a:t>
            </a:r>
            <a:r>
              <a:rPr kumimoji="0" lang="de-DE" altLang="de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recording</a:t>
            </a:r>
            <a:r>
              <a:rPr kumimoji="0" lang="de-DE" altLang="de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de-DE" altLang="de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users</a:t>
            </a:r>
            <a:r>
              <a:rPr kumimoji="0" lang="de-DE" altLang="de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de-DE" altLang="de-DE" sz="2000" dirty="0" err="1"/>
              <a:t>c</a:t>
            </a:r>
            <a:r>
              <a:rPr kumimoji="0" lang="de-DE" altLang="de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onversation</a:t>
            </a:r>
            <a:endParaRPr kumimoji="0" lang="de-DE" altLang="de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de-DE" altLang="de-DE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de-DE" altLang="de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de-DE" altLang="de-DE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de-DE" altLang="de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de-DE" altLang="de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de-DE" altLang="de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b="1" dirty="0"/>
              <a:t>Understanding</a:t>
            </a:r>
            <a:r>
              <a:rPr lang="de-DE" altLang="de-DE" sz="2000" dirty="0"/>
              <a:t> </a:t>
            </a:r>
            <a:r>
              <a:rPr lang="de-DE" altLang="de-DE" sz="2000" dirty="0" err="1"/>
              <a:t>the</a:t>
            </a:r>
            <a:r>
              <a:rPr lang="de-DE" altLang="de-DE" sz="2000" dirty="0"/>
              <a:t> </a:t>
            </a:r>
            <a:r>
              <a:rPr lang="de-DE" altLang="de-DE" sz="2000" dirty="0" err="1"/>
              <a:t>conversationg</a:t>
            </a:r>
            <a:endParaRPr lang="de-DE" altLang="de-DE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de-DE" altLang="de-DE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de-DE" altLang="de-DE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de-DE" altLang="de-DE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de-DE" altLang="de-DE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altLang="de-DE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Generating </a:t>
            </a:r>
            <a:r>
              <a:rPr kumimoji="0" lang="de-DE" altLang="de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images</a:t>
            </a:r>
            <a:r>
              <a:rPr lang="de-DE" altLang="de-DE" sz="2000" dirty="0"/>
              <a:t> </a:t>
            </a:r>
            <a:r>
              <a:rPr lang="de-DE" altLang="de-DE" sz="2000" dirty="0" err="1"/>
              <a:t>based</a:t>
            </a:r>
            <a:r>
              <a:rPr lang="de-DE" altLang="de-DE" sz="2000" dirty="0"/>
              <a:t> on </a:t>
            </a:r>
            <a:r>
              <a:rPr lang="de-DE" altLang="de-DE" sz="2000" dirty="0" err="1"/>
              <a:t>the</a:t>
            </a:r>
            <a:r>
              <a:rPr lang="de-DE" altLang="de-DE" sz="2000" dirty="0"/>
              <a:t> </a:t>
            </a:r>
            <a:r>
              <a:rPr lang="de-DE" altLang="de-DE" sz="2000" dirty="0" err="1"/>
              <a:t>sayings</a:t>
            </a:r>
            <a:endParaRPr kumimoji="0" lang="de-DE" altLang="de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6" name="Picture 2" descr="The thinking error that makes people susceptible to climate change denial">
            <a:extLst>
              <a:ext uri="{FF2B5EF4-FFF2-40B4-BE49-F238E27FC236}">
                <a16:creationId xmlns:a16="http://schemas.microsoft.com/office/drawing/2014/main" id="{C849D0D1-2270-1D93-E679-51620963B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66" b="8946"/>
          <a:stretch/>
        </p:blipFill>
        <p:spPr bwMode="auto">
          <a:xfrm>
            <a:off x="838200" y="1944581"/>
            <a:ext cx="1993429" cy="251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0DCADA4-B9F4-4DAE-69D2-8A0D9EB2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Idea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3677C7-F024-DD74-E6B3-61B68AE40C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PRESENTATION   |   BAHNE THIEL-PETERS   |  BAHNE.THIELPETERS@GMAIL.COM   |   +49 157 54262399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FC0577-3742-5330-3576-BFBDD37969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4A6CBB-F502-4F21-9EEC-F3DA3CA45789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56E33A6-7877-F57F-74FD-263173990BFC}"/>
              </a:ext>
            </a:extLst>
          </p:cNvPr>
          <p:cNvSpPr txBox="1"/>
          <p:nvPr/>
        </p:nvSpPr>
        <p:spPr>
          <a:xfrm>
            <a:off x="611597" y="4385384"/>
            <a:ext cx="2446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https://theconversation.com/the-thinking-error-that-makes-people-susceptible-to-climate-change-denial-204607</a:t>
            </a:r>
          </a:p>
        </p:txBody>
      </p:sp>
      <p:pic>
        <p:nvPicPr>
          <p:cNvPr id="1028" name="Picture 4" descr="Voice Recording Icon Stock Illustrations – 8,664 Voice Recording Icon Stock  Illustrations, Vectors &amp; Clipart - Dreamstime">
            <a:extLst>
              <a:ext uri="{FF2B5EF4-FFF2-40B4-BE49-F238E27FC236}">
                <a16:creationId xmlns:a16="http://schemas.microsoft.com/office/drawing/2014/main" id="{221F2D7F-A5EE-41DD-F289-217A70202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682" y="365125"/>
            <a:ext cx="2636520" cy="26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F6CB5D7-25C0-D8DB-23C2-5CEDA280DA27}"/>
              </a:ext>
            </a:extLst>
          </p:cNvPr>
          <p:cNvSpPr txBox="1"/>
          <p:nvPr/>
        </p:nvSpPr>
        <p:spPr>
          <a:xfrm>
            <a:off x="6490970" y="2639212"/>
            <a:ext cx="1837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https://www.dreamstime.com/illustration/voice-recording-icon.html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5C6D3D8-9E70-070A-F9BD-0E56ED16ED0C}"/>
              </a:ext>
            </a:extLst>
          </p:cNvPr>
          <p:cNvSpPr txBox="1"/>
          <p:nvPr/>
        </p:nvSpPr>
        <p:spPr>
          <a:xfrm>
            <a:off x="6091682" y="5965306"/>
            <a:ext cx="3100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https://theconversation.com/the-thinking-error-that-makes-people-susceptible-to-climate-change-denial-204607</a:t>
            </a:r>
          </a:p>
        </p:txBody>
      </p:sp>
    </p:spTree>
    <p:extLst>
      <p:ext uri="{BB962C8B-B14F-4D97-AF65-F5344CB8AC3E}">
        <p14:creationId xmlns:p14="http://schemas.microsoft.com/office/powerpoint/2010/main" val="323223210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556F5-391D-73ED-1971-E5F906E40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11AF95-994A-692D-FF92-A1A8E7AE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Motivation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6710D0-F44C-762B-3AD6-6CD7F7F0F9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PRESENTATION   |   BAHNE THIEL-PETERS   |  BAHNE.THIELPETERS@GMAIL.COM   |   +49 157 54262399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05E508-87E8-1C62-8C17-FFD50B4840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4A6CBB-F502-4F21-9EEC-F3DA3CA45789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8E59808-B805-0B46-EC23-CA0BE5700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230" y="1892895"/>
            <a:ext cx="7533867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Accessibility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&amp;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Inclusion</a:t>
            </a:r>
            <a:br>
              <a:rPr kumimoji="0" lang="de-DE" altLang="de-DE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de-DE" altLang="de-DE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Visual Communication </a:t>
            </a:r>
            <a:r>
              <a:rPr lang="de-DE" altLang="de-DE" dirty="0"/>
              <a:t>&amp; </a:t>
            </a:r>
            <a:r>
              <a:rPr kumimoji="0" lang="de-DE" altLang="de-DE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Non-Verbal Language Translation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de-DE" altLang="de-DE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de-DE" alt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de-DE" altLang="de-DE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de-DE" altLang="de-DE" b="1" dirty="0"/>
              <a:t> Education &amp; E-Learning</a:t>
            </a:r>
            <a:br>
              <a:rPr lang="de-DE" altLang="de-DE" dirty="0"/>
            </a:br>
            <a:r>
              <a:rPr lang="de-DE" altLang="de-DE" dirty="0" err="1"/>
              <a:t>Visualize</a:t>
            </a:r>
            <a:r>
              <a:rPr lang="de-DE" altLang="de-DE" dirty="0"/>
              <a:t> Learning Materials </a:t>
            </a:r>
            <a:r>
              <a:rPr lang="de-DE" altLang="de-DE" dirty="0" err="1"/>
              <a:t>to</a:t>
            </a:r>
            <a:r>
              <a:rPr lang="de-DE" altLang="de-DE" dirty="0"/>
              <a:t> support and </a:t>
            </a:r>
            <a:r>
              <a:rPr lang="de-DE" altLang="de-DE" dirty="0" err="1"/>
              <a:t>enhance</a:t>
            </a:r>
            <a:r>
              <a:rPr lang="de-DE" altLang="de-DE" dirty="0"/>
              <a:t> </a:t>
            </a:r>
            <a:r>
              <a:rPr lang="de-DE" altLang="de-DE" dirty="0" err="1"/>
              <a:t>understanding</a:t>
            </a:r>
            <a:endParaRPr lang="de-DE" altLang="de-DE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de-DE" altLang="de-DE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de-DE" altLang="de-DE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de-DE" altLang="de-DE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de-DE" altLang="de-DE" b="1" dirty="0" err="1"/>
              <a:t>Boosting</a:t>
            </a:r>
            <a:r>
              <a:rPr lang="de-DE" altLang="de-DE" b="1" dirty="0"/>
              <a:t> </a:t>
            </a:r>
            <a:r>
              <a:rPr lang="de-DE" altLang="de-DE" b="1" dirty="0" err="1"/>
              <a:t>Creativity</a:t>
            </a:r>
            <a:br>
              <a:rPr lang="de-DE" altLang="de-DE" dirty="0"/>
            </a:br>
            <a:r>
              <a:rPr lang="de-DE" altLang="de-DE" dirty="0"/>
              <a:t>Artists </a:t>
            </a:r>
            <a:r>
              <a:rPr lang="de-DE" altLang="de-DE" dirty="0" err="1"/>
              <a:t>could</a:t>
            </a:r>
            <a:r>
              <a:rPr lang="de-DE" altLang="de-DE" dirty="0"/>
              <a:t> </a:t>
            </a:r>
            <a:r>
              <a:rPr lang="de-DE" altLang="de-DE" dirty="0" err="1"/>
              <a:t>visualize</a:t>
            </a:r>
            <a:r>
              <a:rPr lang="de-DE" altLang="de-DE" dirty="0"/>
              <a:t> </a:t>
            </a:r>
            <a:r>
              <a:rPr lang="de-DE" altLang="de-DE" dirty="0" err="1"/>
              <a:t>ideas</a:t>
            </a:r>
            <a:r>
              <a:rPr lang="de-DE" altLang="de-DE" dirty="0"/>
              <a:t> </a:t>
            </a:r>
            <a:r>
              <a:rPr lang="de-DE" altLang="de-DE" dirty="0" err="1"/>
              <a:t>faster</a:t>
            </a:r>
            <a:r>
              <a:rPr lang="de-DE" altLang="de-DE" dirty="0"/>
              <a:t> </a:t>
            </a:r>
            <a:r>
              <a:rPr lang="de-DE" altLang="de-DE" dirty="0" err="1"/>
              <a:t>than</a:t>
            </a:r>
            <a:r>
              <a:rPr lang="de-DE" altLang="de-DE" dirty="0"/>
              <a:t> </a:t>
            </a:r>
            <a:r>
              <a:rPr lang="de-DE" altLang="de-DE" dirty="0" err="1"/>
              <a:t>ever</a:t>
            </a:r>
            <a:r>
              <a:rPr lang="de-DE" altLang="de-DE" dirty="0"/>
              <a:t> </a:t>
            </a:r>
            <a:r>
              <a:rPr lang="de-DE" altLang="de-DE" dirty="0" err="1"/>
              <a:t>before</a:t>
            </a:r>
            <a:endParaRPr lang="de-DE" altLang="de-DE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de-DE" alt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de-DE" altLang="de-DE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Grafik 5" descr="Ein Bild, das Im Haus, Kleidung, Kunst, Bild enthält.">
            <a:extLst>
              <a:ext uri="{FF2B5EF4-FFF2-40B4-BE49-F238E27FC236}">
                <a16:creationId xmlns:a16="http://schemas.microsoft.com/office/drawing/2014/main" id="{ECC3B735-A48B-11E3-7284-055013304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576" y="4016882"/>
            <a:ext cx="1957818" cy="1957818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8" name="Grafik 7" descr="Ein Bild, das Im Haus, Kleidung, Mobiliar, Person enthält.&#10;&#10;Automatisch generierte Beschreibung">
            <a:extLst>
              <a:ext uri="{FF2B5EF4-FFF2-40B4-BE49-F238E27FC236}">
                <a16:creationId xmlns:a16="http://schemas.microsoft.com/office/drawing/2014/main" id="{CBB32E33-9C15-545F-411D-BA93ED9C1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77" y="1397846"/>
            <a:ext cx="1957818" cy="1957818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C1BEC1E7-00E7-F520-E2C1-652F06A55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857" y="2937640"/>
            <a:ext cx="2728913" cy="1819275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B6E9C5C-1C62-BB8B-409F-DB6356EB6898}"/>
              </a:ext>
            </a:extLst>
          </p:cNvPr>
          <p:cNvSpPr txBox="1"/>
          <p:nvPr/>
        </p:nvSpPr>
        <p:spPr>
          <a:xfrm>
            <a:off x="9298174" y="4756915"/>
            <a:ext cx="1898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*Images </a:t>
            </a:r>
            <a:r>
              <a:rPr lang="de-DE" sz="1200" dirty="0" err="1"/>
              <a:t>are</a:t>
            </a:r>
            <a:r>
              <a:rPr lang="de-DE" sz="1200" dirty="0"/>
              <a:t> AI </a:t>
            </a:r>
            <a:r>
              <a:rPr lang="de-DE" sz="1200" dirty="0" err="1"/>
              <a:t>generated</a:t>
            </a:r>
            <a:r>
              <a:rPr lang="de-DE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63897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64B6F-ED86-09F2-8658-4E61B0C2B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C23A7B2D-9BDB-D041-2FDB-005F0B12FB1E}"/>
              </a:ext>
            </a:extLst>
          </p:cNvPr>
          <p:cNvSpPr/>
          <p:nvPr/>
        </p:nvSpPr>
        <p:spPr>
          <a:xfrm>
            <a:off x="5971277" y="1057279"/>
            <a:ext cx="4369665" cy="5143487"/>
          </a:xfrm>
          <a:prstGeom prst="roundRect">
            <a:avLst/>
          </a:prstGeom>
          <a:solidFill>
            <a:srgbClr val="DEF4D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AFEF886-AD7E-CA0D-975D-0ED07B98BD17}"/>
              </a:ext>
            </a:extLst>
          </p:cNvPr>
          <p:cNvSpPr/>
          <p:nvPr/>
        </p:nvSpPr>
        <p:spPr>
          <a:xfrm>
            <a:off x="2512506" y="2068352"/>
            <a:ext cx="2143705" cy="28847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DC71FC-253A-59BC-09A2-5ADDC9A3A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13678A-CE81-7A86-554F-C5F1716CAB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PRESENTATION   |   BAHNE THIEL-PETERS   |  BAHNE.THIELPETERS@GMAIL.COM   |   +49 157 54262399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769530-3FFA-9B6F-48AE-73489EA48B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4A6CBB-F502-4F21-9EEC-F3DA3CA45789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42E3CFB-4AFF-098B-86F2-A70F6FF94DD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605932" y="2144877"/>
            <a:ext cx="2024641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de-DE" b="1" dirty="0"/>
              <a:t>Frontend</a:t>
            </a:r>
          </a:p>
          <a:p>
            <a:pPr marL="0" indent="0" algn="ctr">
              <a:buNone/>
            </a:pPr>
            <a:r>
              <a:rPr lang="de-DE" i="1" dirty="0"/>
              <a:t>(Flutter)</a:t>
            </a:r>
          </a:p>
        </p:txBody>
      </p:sp>
      <p:pic>
        <p:nvPicPr>
          <p:cNvPr id="1028" name="Picture 4" descr="Nutzer - Kostenlose nutzer-Icons">
            <a:extLst>
              <a:ext uri="{FF2B5EF4-FFF2-40B4-BE49-F238E27FC236}">
                <a16:creationId xmlns:a16="http://schemas.microsoft.com/office/drawing/2014/main" id="{BFDDA911-D776-9098-C230-8F9CAA038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94" y="2844497"/>
            <a:ext cx="584112" cy="58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9E7EF4CA-803C-9346-54A8-4F44675603C5}"/>
              </a:ext>
            </a:extLst>
          </p:cNvPr>
          <p:cNvSpPr txBox="1">
            <a:spLocks/>
          </p:cNvSpPr>
          <p:nvPr/>
        </p:nvSpPr>
        <p:spPr>
          <a:xfrm>
            <a:off x="7143788" y="1143916"/>
            <a:ext cx="2024641" cy="77457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b="1" dirty="0"/>
              <a:t>Backend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i="1" dirty="0"/>
              <a:t>(</a:t>
            </a:r>
            <a:r>
              <a:rPr lang="de-DE" i="1" dirty="0" err="1"/>
              <a:t>Flask</a:t>
            </a:r>
            <a:r>
              <a:rPr lang="de-DE" i="1" dirty="0"/>
              <a:t>)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333DB79-D2A0-59CA-0333-40C714D2C54F}"/>
              </a:ext>
            </a:extLst>
          </p:cNvPr>
          <p:cNvCxnSpPr>
            <a:cxnSpLocks/>
          </p:cNvCxnSpPr>
          <p:nvPr/>
        </p:nvCxnSpPr>
        <p:spPr>
          <a:xfrm>
            <a:off x="1734884" y="3527807"/>
            <a:ext cx="51717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GPU icon SVG Vector &amp; PNG Free Download | UXWing">
            <a:extLst>
              <a:ext uri="{FF2B5EF4-FFF2-40B4-BE49-F238E27FC236}">
                <a16:creationId xmlns:a16="http://schemas.microsoft.com/office/drawing/2014/main" id="{171CDD7B-6E6B-2EB6-10A8-26F10F9ED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615" y="2970656"/>
            <a:ext cx="650375" cy="55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tabase DB icon SVG Vector &amp; PNG Free Download | UXWing">
            <a:extLst>
              <a:ext uri="{FF2B5EF4-FFF2-40B4-BE49-F238E27FC236}">
                <a16:creationId xmlns:a16="http://schemas.microsoft.com/office/drawing/2014/main" id="{F548A54D-2E51-6265-C5B9-7C6E10E06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902" y="4279181"/>
            <a:ext cx="301561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F89AE46-80CD-487E-1878-12C0FE27D21B}"/>
              </a:ext>
            </a:extLst>
          </p:cNvPr>
          <p:cNvSpPr/>
          <p:nvPr/>
        </p:nvSpPr>
        <p:spPr>
          <a:xfrm>
            <a:off x="529617" y="2247901"/>
            <a:ext cx="914400" cy="2480376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79DFA83-AD7E-A516-125F-6DB7CC69A941}"/>
              </a:ext>
            </a:extLst>
          </p:cNvPr>
          <p:cNvGrpSpPr/>
          <p:nvPr/>
        </p:nvGrpSpPr>
        <p:grpSpPr>
          <a:xfrm>
            <a:off x="587190" y="3766419"/>
            <a:ext cx="799254" cy="624046"/>
            <a:chOff x="1728369" y="4488725"/>
            <a:chExt cx="799254" cy="624046"/>
          </a:xfrm>
        </p:grpSpPr>
        <p:pic>
          <p:nvPicPr>
            <p:cNvPr id="19" name="Picture 4" descr="Nutzer - Kostenlose nutzer-Icons">
              <a:extLst>
                <a:ext uri="{FF2B5EF4-FFF2-40B4-BE49-F238E27FC236}">
                  <a16:creationId xmlns:a16="http://schemas.microsoft.com/office/drawing/2014/main" id="{816A1168-50DF-4272-4A99-5EBD2F1AB5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511" y="4488725"/>
              <a:ext cx="584112" cy="584112"/>
            </a:xfrm>
            <a:prstGeom prst="rect">
              <a:avLst/>
            </a:prstGeom>
            <a:noFill/>
            <a:effectLst>
              <a:outerShdw blurRad="50800" dist="50800" dir="5400000" sx="1000" sy="1000" algn="ctr" rotWithShape="0">
                <a:srgbClr val="000000"/>
              </a:outerShdw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Nutzer - Kostenlose nutzer-Icons">
              <a:extLst>
                <a:ext uri="{FF2B5EF4-FFF2-40B4-BE49-F238E27FC236}">
                  <a16:creationId xmlns:a16="http://schemas.microsoft.com/office/drawing/2014/main" id="{35EA16AA-A0AF-A1CE-6CB5-F3371D222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369" y="4528659"/>
              <a:ext cx="584112" cy="584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Inhaltsplatzhalter 6">
            <a:extLst>
              <a:ext uri="{FF2B5EF4-FFF2-40B4-BE49-F238E27FC236}">
                <a16:creationId xmlns:a16="http://schemas.microsoft.com/office/drawing/2014/main" id="{B47357C4-DA7C-7117-C074-DA07FFC29E7D}"/>
              </a:ext>
            </a:extLst>
          </p:cNvPr>
          <p:cNvSpPr txBox="1">
            <a:spLocks/>
          </p:cNvSpPr>
          <p:nvPr/>
        </p:nvSpPr>
        <p:spPr>
          <a:xfrm>
            <a:off x="617159" y="2324645"/>
            <a:ext cx="739315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b="1" dirty="0"/>
              <a:t>User</a:t>
            </a:r>
          </a:p>
        </p:txBody>
      </p:sp>
      <p:sp>
        <p:nvSpPr>
          <p:cNvPr id="22" name="Inhaltsplatzhalter 6">
            <a:extLst>
              <a:ext uri="{FF2B5EF4-FFF2-40B4-BE49-F238E27FC236}">
                <a16:creationId xmlns:a16="http://schemas.microsoft.com/office/drawing/2014/main" id="{17803B4F-62FC-7D5A-B306-CD72E6A36032}"/>
              </a:ext>
            </a:extLst>
          </p:cNvPr>
          <p:cNvSpPr txBox="1">
            <a:spLocks/>
          </p:cNvSpPr>
          <p:nvPr/>
        </p:nvSpPr>
        <p:spPr>
          <a:xfrm>
            <a:off x="2568423" y="3233653"/>
            <a:ext cx="2024641" cy="109671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1800" dirty="0"/>
              <a:t>Audio </a:t>
            </a:r>
            <a:r>
              <a:rPr lang="de-DE" sz="1800" dirty="0" err="1"/>
              <a:t>recording</a:t>
            </a:r>
            <a:endParaRPr lang="de-DE" sz="1800" dirty="0"/>
          </a:p>
          <a:p>
            <a:pPr marL="0" indent="0" algn="ctr">
              <a:buNone/>
            </a:pPr>
            <a:r>
              <a:rPr lang="de-DE" sz="1800" dirty="0"/>
              <a:t>Library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1800" dirty="0"/>
              <a:t>Settings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A27B5ED-C0E9-47C8-B1CA-7196382350D2}"/>
              </a:ext>
            </a:extLst>
          </p:cNvPr>
          <p:cNvCxnSpPr>
            <a:cxnSpLocks/>
          </p:cNvCxnSpPr>
          <p:nvPr/>
        </p:nvCxnSpPr>
        <p:spPr>
          <a:xfrm>
            <a:off x="5046660" y="3499232"/>
            <a:ext cx="51717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76B612C-9E5A-394F-EBB7-EC7BB72E5877}"/>
              </a:ext>
            </a:extLst>
          </p:cNvPr>
          <p:cNvCxnSpPr>
            <a:cxnSpLocks/>
          </p:cNvCxnSpPr>
          <p:nvPr/>
        </p:nvCxnSpPr>
        <p:spPr>
          <a:xfrm>
            <a:off x="10571160" y="3260363"/>
            <a:ext cx="37306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BFD9DDC7-8608-838B-1835-BC7B37A1EB7D}"/>
              </a:ext>
            </a:extLst>
          </p:cNvPr>
          <p:cNvSpPr/>
          <p:nvPr/>
        </p:nvSpPr>
        <p:spPr>
          <a:xfrm>
            <a:off x="7447790" y="2545299"/>
            <a:ext cx="1429510" cy="49672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Inhaltsplatzhalter 6">
            <a:extLst>
              <a:ext uri="{FF2B5EF4-FFF2-40B4-BE49-F238E27FC236}">
                <a16:creationId xmlns:a16="http://schemas.microsoft.com/office/drawing/2014/main" id="{8AF9B2EA-0001-7DE0-D1B1-8E78E6D40DF1}"/>
              </a:ext>
            </a:extLst>
          </p:cNvPr>
          <p:cNvSpPr txBox="1">
            <a:spLocks/>
          </p:cNvSpPr>
          <p:nvPr/>
        </p:nvSpPr>
        <p:spPr>
          <a:xfrm>
            <a:off x="7369686" y="2622845"/>
            <a:ext cx="1585717" cy="3416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1800" dirty="0"/>
              <a:t>Fast </a:t>
            </a:r>
            <a:r>
              <a:rPr lang="de-DE" sz="1800" dirty="0" err="1"/>
              <a:t>Whisper</a:t>
            </a:r>
            <a:endParaRPr lang="de-DE" sz="1800" dirty="0"/>
          </a:p>
        </p:txBody>
      </p:sp>
      <p:sp>
        <p:nvSpPr>
          <p:cNvPr id="32" name="Inhaltsplatzhalter 6">
            <a:extLst>
              <a:ext uri="{FF2B5EF4-FFF2-40B4-BE49-F238E27FC236}">
                <a16:creationId xmlns:a16="http://schemas.microsoft.com/office/drawing/2014/main" id="{68187FE8-83E0-1326-8D15-D95A5DC0A33B}"/>
              </a:ext>
            </a:extLst>
          </p:cNvPr>
          <p:cNvSpPr txBox="1">
            <a:spLocks/>
          </p:cNvSpPr>
          <p:nvPr/>
        </p:nvSpPr>
        <p:spPr>
          <a:xfrm>
            <a:off x="7385439" y="2193770"/>
            <a:ext cx="1585717" cy="3416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1800" dirty="0"/>
              <a:t>Audio </a:t>
            </a:r>
            <a:r>
              <a:rPr lang="de-DE" sz="1800" dirty="0" err="1"/>
              <a:t>to</a:t>
            </a:r>
            <a:r>
              <a:rPr lang="de-DE" sz="1800" dirty="0"/>
              <a:t> Text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8E3098DF-B825-933F-5B79-6A8D5BB0DDCB}"/>
              </a:ext>
            </a:extLst>
          </p:cNvPr>
          <p:cNvSpPr/>
          <p:nvPr/>
        </p:nvSpPr>
        <p:spPr>
          <a:xfrm>
            <a:off x="7447790" y="3953854"/>
            <a:ext cx="1429510" cy="49672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Inhaltsplatzhalter 6">
            <a:extLst>
              <a:ext uri="{FF2B5EF4-FFF2-40B4-BE49-F238E27FC236}">
                <a16:creationId xmlns:a16="http://schemas.microsoft.com/office/drawing/2014/main" id="{F2F16617-E17C-0BA8-4E49-5EE3B981CDFA}"/>
              </a:ext>
            </a:extLst>
          </p:cNvPr>
          <p:cNvSpPr txBox="1">
            <a:spLocks/>
          </p:cNvSpPr>
          <p:nvPr/>
        </p:nvSpPr>
        <p:spPr>
          <a:xfrm>
            <a:off x="7369686" y="4031400"/>
            <a:ext cx="1585717" cy="3416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1800" dirty="0"/>
              <a:t>LLM</a:t>
            </a:r>
          </a:p>
        </p:txBody>
      </p:sp>
      <p:sp>
        <p:nvSpPr>
          <p:cNvPr id="38" name="Inhaltsplatzhalter 6">
            <a:extLst>
              <a:ext uri="{FF2B5EF4-FFF2-40B4-BE49-F238E27FC236}">
                <a16:creationId xmlns:a16="http://schemas.microsoft.com/office/drawing/2014/main" id="{F1C4D09D-B44B-95F7-091D-723E4BF81847}"/>
              </a:ext>
            </a:extLst>
          </p:cNvPr>
          <p:cNvSpPr txBox="1">
            <a:spLocks/>
          </p:cNvSpPr>
          <p:nvPr/>
        </p:nvSpPr>
        <p:spPr>
          <a:xfrm>
            <a:off x="7385439" y="3602325"/>
            <a:ext cx="1585717" cy="3416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1800" dirty="0"/>
              <a:t>Text-</a:t>
            </a:r>
            <a:r>
              <a:rPr lang="de-DE" sz="1800" dirty="0" err="1"/>
              <a:t>to</a:t>
            </a:r>
            <a:r>
              <a:rPr lang="de-DE" sz="1800" dirty="0"/>
              <a:t>-Text</a:t>
            </a: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0DD4AAEB-95B6-C0C6-AD1D-DB47741F6973}"/>
              </a:ext>
            </a:extLst>
          </p:cNvPr>
          <p:cNvSpPr/>
          <p:nvPr/>
        </p:nvSpPr>
        <p:spPr>
          <a:xfrm>
            <a:off x="7447790" y="5442218"/>
            <a:ext cx="1429510" cy="49672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Inhaltsplatzhalter 6">
            <a:extLst>
              <a:ext uri="{FF2B5EF4-FFF2-40B4-BE49-F238E27FC236}">
                <a16:creationId xmlns:a16="http://schemas.microsoft.com/office/drawing/2014/main" id="{7F97CCF2-B077-4F26-A42E-17355BAA3CEB}"/>
              </a:ext>
            </a:extLst>
          </p:cNvPr>
          <p:cNvSpPr txBox="1">
            <a:spLocks/>
          </p:cNvSpPr>
          <p:nvPr/>
        </p:nvSpPr>
        <p:spPr>
          <a:xfrm>
            <a:off x="7369686" y="5519764"/>
            <a:ext cx="1585717" cy="3416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1800" dirty="0"/>
              <a:t>Image Model</a:t>
            </a:r>
          </a:p>
        </p:txBody>
      </p:sp>
      <p:sp>
        <p:nvSpPr>
          <p:cNvPr id="41" name="Inhaltsplatzhalter 6">
            <a:extLst>
              <a:ext uri="{FF2B5EF4-FFF2-40B4-BE49-F238E27FC236}">
                <a16:creationId xmlns:a16="http://schemas.microsoft.com/office/drawing/2014/main" id="{68CC4CE9-6C9A-D0EB-9CC0-310E6BF4771B}"/>
              </a:ext>
            </a:extLst>
          </p:cNvPr>
          <p:cNvSpPr txBox="1">
            <a:spLocks/>
          </p:cNvSpPr>
          <p:nvPr/>
        </p:nvSpPr>
        <p:spPr>
          <a:xfrm>
            <a:off x="7385439" y="5090689"/>
            <a:ext cx="1585717" cy="3416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1800" dirty="0"/>
              <a:t>Text-</a:t>
            </a:r>
            <a:r>
              <a:rPr lang="de-DE" sz="1800" dirty="0" err="1"/>
              <a:t>to</a:t>
            </a:r>
            <a:r>
              <a:rPr lang="de-DE" sz="1800" dirty="0"/>
              <a:t>-Image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CE0F1782-3076-BC69-4E10-CB8F211885E3}"/>
              </a:ext>
            </a:extLst>
          </p:cNvPr>
          <p:cNvCxnSpPr>
            <a:cxnSpLocks/>
          </p:cNvCxnSpPr>
          <p:nvPr/>
        </p:nvCxnSpPr>
        <p:spPr>
          <a:xfrm>
            <a:off x="8150443" y="3149297"/>
            <a:ext cx="0" cy="470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C95C9D7E-8AA0-76A3-F55C-9791B9ED6F48}"/>
              </a:ext>
            </a:extLst>
          </p:cNvPr>
          <p:cNvCxnSpPr>
            <a:cxnSpLocks/>
          </p:cNvCxnSpPr>
          <p:nvPr/>
        </p:nvCxnSpPr>
        <p:spPr>
          <a:xfrm>
            <a:off x="8150443" y="4578801"/>
            <a:ext cx="0" cy="470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804D6846-2EEF-06E3-021D-6F95E49E7959}"/>
              </a:ext>
            </a:extLst>
          </p:cNvPr>
          <p:cNvCxnSpPr>
            <a:cxnSpLocks/>
          </p:cNvCxnSpPr>
          <p:nvPr/>
        </p:nvCxnSpPr>
        <p:spPr>
          <a:xfrm>
            <a:off x="10571160" y="4450988"/>
            <a:ext cx="37306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62936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9302A-A52C-96EB-BA3E-35EA8CA2F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5A71857-C8CC-93D9-7048-E66838B9CAA0}"/>
              </a:ext>
            </a:extLst>
          </p:cNvPr>
          <p:cNvSpPr/>
          <p:nvPr/>
        </p:nvSpPr>
        <p:spPr>
          <a:xfrm>
            <a:off x="6391274" y="1200150"/>
            <a:ext cx="5105405" cy="50736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F42A0E-D552-3B56-DD02-4D0A081D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Whats</a:t>
            </a:r>
            <a:r>
              <a:rPr lang="en-US" dirty="0"/>
              <a:t> next?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1785F9-28FD-7BB2-D7A5-DF16EB439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574" y="1682749"/>
            <a:ext cx="4752979" cy="4229101"/>
          </a:xfrm>
        </p:spPr>
        <p:txBody>
          <a:bodyPr>
            <a:normAutofit/>
          </a:bodyPr>
          <a:lstStyle/>
          <a:p>
            <a:r>
              <a:rPr lang="en-US" sz="1600" b="1" dirty="0"/>
              <a:t>Video Generation</a:t>
            </a:r>
          </a:p>
          <a:p>
            <a:pPr marL="457200" lvl="1" indent="0">
              <a:buNone/>
            </a:pPr>
            <a:r>
              <a:rPr lang="en-US" sz="1400" dirty="0">
                <a:sym typeface="Wingdings" panose="05000000000000000000" pitchFamily="2" charset="2"/>
              </a:rPr>
              <a:t> Text-to-Video Model</a:t>
            </a:r>
            <a:endParaRPr lang="en-US" sz="16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600" b="1" dirty="0"/>
              <a:t>Age Estimation &amp; Sentiment analysis</a:t>
            </a:r>
          </a:p>
          <a:p>
            <a:pPr marL="457200" lvl="1" indent="0">
              <a:buNone/>
            </a:pPr>
            <a:r>
              <a:rPr lang="en-US" sz="1400" dirty="0"/>
              <a:t>Generating images depending on the user behavior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600" b="1" dirty="0"/>
              <a:t>Specific Topic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1400" dirty="0">
                <a:sym typeface="Wingdings" panose="05000000000000000000" pitchFamily="2" charset="2"/>
              </a:rPr>
              <a:t>Fine Tuning on a topic specific dataset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44B66C-5EC8-2FA3-64D5-7D94E12B1E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PRESENTATION   |   BAHNE THIEL-PETERS   |  BAHNE.THIELPETERS@GMAIL.COM   |   +49 157 54262399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EC1E61-6698-20FA-05CA-056061827F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4A6CBB-F502-4F21-9EEC-F3DA3CA45789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8D4A54C-0690-39AD-B3A7-6522866E975C}"/>
              </a:ext>
            </a:extLst>
          </p:cNvPr>
          <p:cNvSpPr txBox="1">
            <a:spLocks/>
          </p:cNvSpPr>
          <p:nvPr/>
        </p:nvSpPr>
        <p:spPr>
          <a:xfrm>
            <a:off x="7931655" y="1289050"/>
            <a:ext cx="202464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b="1" dirty="0"/>
              <a:t>Features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71BCDEF-849B-740C-8F02-08EB0C662C03}"/>
              </a:ext>
            </a:extLst>
          </p:cNvPr>
          <p:cNvSpPr/>
          <p:nvPr/>
        </p:nvSpPr>
        <p:spPr>
          <a:xfrm>
            <a:off x="332578" y="1193800"/>
            <a:ext cx="5105405" cy="3147194"/>
          </a:xfrm>
          <a:prstGeom prst="roundRect">
            <a:avLst/>
          </a:prstGeom>
          <a:solidFill>
            <a:srgbClr val="DEF4D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186E6072-7810-57B8-A4CC-57E979595948}"/>
              </a:ext>
            </a:extLst>
          </p:cNvPr>
          <p:cNvSpPr txBox="1">
            <a:spLocks/>
          </p:cNvSpPr>
          <p:nvPr/>
        </p:nvSpPr>
        <p:spPr>
          <a:xfrm>
            <a:off x="1872961" y="1281667"/>
            <a:ext cx="202464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b="1" dirty="0"/>
              <a:t>Evaluation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9064F9E-CBFB-3726-8315-1D461823A505}"/>
              </a:ext>
            </a:extLst>
          </p:cNvPr>
          <p:cNvSpPr txBox="1">
            <a:spLocks/>
          </p:cNvSpPr>
          <p:nvPr/>
        </p:nvSpPr>
        <p:spPr>
          <a:xfrm>
            <a:off x="332578" y="1676399"/>
            <a:ext cx="5105407" cy="3898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1400" dirty="0"/>
              <a:t>“Conversation Amplification” needs to be evaluated and proofed!</a:t>
            </a:r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		User tests…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606ACBC-9C55-5B26-7A76-23CB3D4D28A0}"/>
              </a:ext>
            </a:extLst>
          </p:cNvPr>
          <p:cNvCxnSpPr>
            <a:cxnSpLocks/>
          </p:cNvCxnSpPr>
          <p:nvPr/>
        </p:nvCxnSpPr>
        <p:spPr>
          <a:xfrm>
            <a:off x="5901737" y="1209675"/>
            <a:ext cx="30214" cy="50673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59616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1D058-351C-203E-90AB-D2CF1B11C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C199E-4AA5-6E10-913F-50F74B25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Project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1FE631-8B8F-A1E0-4A69-DAF3747C2B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0881513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A920CA-0467-49B3-926F-3DD9905584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PRESENTATION   |   BAHNE THIEL-PETERS   |  BAHNE.THIELPETERS@GMAIL.COM   |   +49 157 54262399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F14C1BF-6A99-4357-8C50-73056A11A5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4A6CBB-F502-4F21-9EEC-F3DA3CA45789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853B25F-EBCD-4F60-9064-7CB89FD8FB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1EBA81B-28BA-4861-B78F-8182C161D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28CA393-4EC5-404E-A94D-23083C6013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1AB1C94-035C-4FB6-A490-A17D257B54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3EEED72-5CD2-4130-9A22-ED2A6CFE0C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EA0F718-661F-47BA-BC1E-522C15C7F9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E29A17B-87F5-4185-A03F-2975D1FA2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About me &amp; my University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2FCB019-FAD4-4AA9-BC96-B07962A289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My Bachelor Thesis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E12A854-A135-4233-825D-8E97A4DDA7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dirty="0"/>
              <a:t>My work in split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6AD25E62-D256-45D1-BDC9-5AB9271DC3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2ABA3522-CB5E-B1F8-A0C3-3195F25B97A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65850834-855D-5A0D-0770-A67898B45DA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de-DE" dirty="0"/>
              <a:t>My Master Thesis</a:t>
            </a:r>
          </a:p>
        </p:txBody>
      </p:sp>
    </p:spTree>
    <p:extLst>
      <p:ext uri="{BB962C8B-B14F-4D97-AF65-F5344CB8AC3E}">
        <p14:creationId xmlns:p14="http://schemas.microsoft.com/office/powerpoint/2010/main" val="220000811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90BFBA-2606-A684-FC96-798AD3F3A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Speaker Voice Similarity Across British Accents using </a:t>
            </a:r>
            <a:r>
              <a:rPr lang="en-US" dirty="0" err="1"/>
              <a:t>WavLM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10DD509-C61A-FDB2-07B6-F76FA9584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17"/>
          <a:stretch/>
        </p:blipFill>
        <p:spPr>
          <a:xfrm>
            <a:off x="296333" y="1291574"/>
            <a:ext cx="4180967" cy="429262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CA5AC5-CB4D-5B8F-5A1B-C4C5635C08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PRESENTATION   |   BAHNE THIEL-PETERS   |  BAHNE.THIELPETERS@GMAIL.COM   |   +49 157 54262399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D63799-F7A1-A3CC-4DF4-C6DB6A47C5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4A6CBB-F502-4F21-9EEC-F3DA3CA45789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31DCE9A-58D8-851D-C6CA-3C09C5510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979" y="1599277"/>
            <a:ext cx="5593087" cy="346913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EF0091B-B9FF-1B39-38B0-549D2115C67E}"/>
              </a:ext>
            </a:extLst>
          </p:cNvPr>
          <p:cNvSpPr txBox="1"/>
          <p:nvPr/>
        </p:nvSpPr>
        <p:spPr>
          <a:xfrm>
            <a:off x="270932" y="5571909"/>
            <a:ext cx="5731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large Dataset </a:t>
            </a:r>
            <a:r>
              <a:rPr lang="de-DE" dirty="0" err="1"/>
              <a:t>of</a:t>
            </a:r>
            <a:r>
              <a:rPr lang="de-DE" dirty="0"/>
              <a:t> different British Accents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NN </a:t>
            </a:r>
            <a:r>
              <a:rPr lang="de-DE" dirty="0" err="1"/>
              <a:t>techniques</a:t>
            </a:r>
            <a:r>
              <a:rPr lang="de-DE" dirty="0"/>
              <a:t> on </a:t>
            </a:r>
            <a:r>
              <a:rPr lang="de-DE" dirty="0" err="1"/>
              <a:t>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687671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0848F-A57E-46D7-8BDB-3268266E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work in split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CA8B51-2A73-4AAB-BA2F-4EF987C97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5200338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8F51F-9BF1-E352-9198-9C7BE2CFF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98"/>
            <a:ext cx="10515600" cy="1762058"/>
          </a:xfrm>
        </p:spPr>
        <p:txBody>
          <a:bodyPr>
            <a:normAutofit/>
          </a:bodyPr>
          <a:lstStyle/>
          <a:p>
            <a:r>
              <a:rPr lang="en-US" dirty="0"/>
              <a:t>A Study of Spatial and Temporal Variability in the Mediterranean Sea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03C9E0-198B-A1FC-04D4-5E7FE8DC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72" y="1963557"/>
            <a:ext cx="5005138" cy="3915530"/>
          </a:xfrm>
        </p:spPr>
        <p:txBody>
          <a:bodyPr/>
          <a:lstStyle/>
          <a:p>
            <a:r>
              <a:rPr lang="de-DE" dirty="0" err="1"/>
              <a:t>Analysing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time</a:t>
            </a:r>
          </a:p>
          <a:p>
            <a:endParaRPr lang="de-DE" dirty="0"/>
          </a:p>
          <a:p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futuristic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reliable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sensors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Climate Change…?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C7CAF0-4F89-B2EA-66AA-03408D4D69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PRESENTATION   |   BAHNE THIEL-PETERS   |  BAHNE.THIELPETERS@GMAIL.COM   |   +49 157 54262399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3911C7-81FB-49E5-31D8-EF167BCB0F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4A6CBB-F502-4F21-9EEC-F3DA3CA45789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6F3BBF-151F-EC21-F1BC-A8F5D22C6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305" y="1963556"/>
            <a:ext cx="6019397" cy="391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72350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DE009D-BB1D-ABE8-9E3B-776B31303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Any Questions?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A86856-EF4E-BCB7-A2E2-32B3B04E76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PRESENTATION   |   BAHNE THIEL-PETERS   |  BAHNE.THIELPETERS@GMAIL.COM   |   +49 157 54262399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BF3AF5-069E-15B6-79C0-E62DB7A8C7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4A6CBB-F502-4F21-9EEC-F3DA3CA45789}" type="slidenum">
              <a:rPr lang="de-DE" smtClean="0"/>
              <a:pPr/>
              <a:t>23</a:t>
            </a:fld>
            <a:endParaRPr lang="de-DE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A88CB5E9-5AA6-0B95-BFB3-17A1AF55F684}"/>
              </a:ext>
            </a:extLst>
          </p:cNvPr>
          <p:cNvGrpSpPr/>
          <p:nvPr/>
        </p:nvGrpSpPr>
        <p:grpSpPr>
          <a:xfrm>
            <a:off x="4110441" y="2453994"/>
            <a:ext cx="1622555" cy="3236289"/>
            <a:chOff x="4928423" y="2140632"/>
            <a:chExt cx="1622555" cy="3236289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F8BECB75-23D1-88D0-641D-FCC7AA27543E}"/>
                </a:ext>
              </a:extLst>
            </p:cNvPr>
            <p:cNvSpPr/>
            <p:nvPr/>
          </p:nvSpPr>
          <p:spPr>
            <a:xfrm>
              <a:off x="4928424" y="2140632"/>
              <a:ext cx="1608806" cy="3236289"/>
            </a:xfrm>
            <a:prstGeom prst="roundRect">
              <a:avLst/>
            </a:prstGeom>
            <a:solidFill>
              <a:srgbClr val="DEF4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5FA134CD-0E7E-4719-46A5-DF9FF486B0F8}"/>
                </a:ext>
              </a:extLst>
            </p:cNvPr>
            <p:cNvSpPr/>
            <p:nvPr/>
          </p:nvSpPr>
          <p:spPr>
            <a:xfrm>
              <a:off x="5029617" y="2716210"/>
              <a:ext cx="1429510" cy="31498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/>
            </a:p>
          </p:txBody>
        </p:sp>
        <p:sp>
          <p:nvSpPr>
            <p:cNvPr id="9" name="Inhaltsplatzhalter 6">
              <a:extLst>
                <a:ext uri="{FF2B5EF4-FFF2-40B4-BE49-F238E27FC236}">
                  <a16:creationId xmlns:a16="http://schemas.microsoft.com/office/drawing/2014/main" id="{DA715D44-AD45-AFD0-A74C-FAF01FAA6843}"/>
                </a:ext>
              </a:extLst>
            </p:cNvPr>
            <p:cNvSpPr txBox="1">
              <a:spLocks/>
            </p:cNvSpPr>
            <p:nvPr/>
          </p:nvSpPr>
          <p:spPr>
            <a:xfrm>
              <a:off x="4928424" y="2716210"/>
              <a:ext cx="1585717" cy="2862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de-DE" sz="1400" dirty="0"/>
                <a:t>Fast </a:t>
              </a:r>
              <a:r>
                <a:rPr lang="de-DE" sz="1400" dirty="0" err="1"/>
                <a:t>Whisper</a:t>
              </a:r>
              <a:endParaRPr lang="de-DE" sz="1400" dirty="0"/>
            </a:p>
          </p:txBody>
        </p:sp>
        <p:sp>
          <p:nvSpPr>
            <p:cNvPr id="10" name="Inhaltsplatzhalter 6">
              <a:extLst>
                <a:ext uri="{FF2B5EF4-FFF2-40B4-BE49-F238E27FC236}">
                  <a16:creationId xmlns:a16="http://schemas.microsoft.com/office/drawing/2014/main" id="{B14CAF39-0346-E449-1CE9-989E79F02ABA}"/>
                </a:ext>
              </a:extLst>
            </p:cNvPr>
            <p:cNvSpPr txBox="1">
              <a:spLocks/>
            </p:cNvSpPr>
            <p:nvPr/>
          </p:nvSpPr>
          <p:spPr>
            <a:xfrm>
              <a:off x="4951514" y="2285305"/>
              <a:ext cx="1585717" cy="2862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de-DE" sz="1400" dirty="0"/>
                <a:t>Audio </a:t>
              </a:r>
              <a:r>
                <a:rPr lang="de-DE" sz="1400" dirty="0" err="1"/>
                <a:t>to</a:t>
              </a:r>
              <a:r>
                <a:rPr lang="de-DE" sz="1400" dirty="0"/>
                <a:t> Text</a:t>
              </a:r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AE318AED-AB0F-6DD5-3DE0-942781BB4EAB}"/>
                </a:ext>
              </a:extLst>
            </p:cNvPr>
            <p:cNvSpPr/>
            <p:nvPr/>
          </p:nvSpPr>
          <p:spPr>
            <a:xfrm>
              <a:off x="5043365" y="3856686"/>
              <a:ext cx="1429510" cy="32806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/>
            </a:p>
          </p:txBody>
        </p:sp>
        <p:sp>
          <p:nvSpPr>
            <p:cNvPr id="12" name="Inhaltsplatzhalter 6">
              <a:extLst>
                <a:ext uri="{FF2B5EF4-FFF2-40B4-BE49-F238E27FC236}">
                  <a16:creationId xmlns:a16="http://schemas.microsoft.com/office/drawing/2014/main" id="{E330B5D7-567A-1F45-367E-0C354D6D84AC}"/>
                </a:ext>
              </a:extLst>
            </p:cNvPr>
            <p:cNvSpPr txBox="1">
              <a:spLocks/>
            </p:cNvSpPr>
            <p:nvPr/>
          </p:nvSpPr>
          <p:spPr>
            <a:xfrm>
              <a:off x="4965261" y="3868701"/>
              <a:ext cx="1585717" cy="2862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de-DE" sz="1400" dirty="0"/>
                <a:t>LLM</a:t>
              </a:r>
            </a:p>
          </p:txBody>
        </p:sp>
        <p:sp>
          <p:nvSpPr>
            <p:cNvPr id="13" name="Inhaltsplatzhalter 6">
              <a:extLst>
                <a:ext uri="{FF2B5EF4-FFF2-40B4-BE49-F238E27FC236}">
                  <a16:creationId xmlns:a16="http://schemas.microsoft.com/office/drawing/2014/main" id="{FB18E95C-6EAD-CEAC-D2ED-1BFDCF23A9E2}"/>
                </a:ext>
              </a:extLst>
            </p:cNvPr>
            <p:cNvSpPr txBox="1">
              <a:spLocks/>
            </p:cNvSpPr>
            <p:nvPr/>
          </p:nvSpPr>
          <p:spPr>
            <a:xfrm>
              <a:off x="4928423" y="3572630"/>
              <a:ext cx="1585717" cy="2862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de-DE" sz="1400" dirty="0"/>
                <a:t>Text-</a:t>
              </a:r>
              <a:r>
                <a:rPr lang="de-DE" sz="1400" dirty="0" err="1"/>
                <a:t>to</a:t>
              </a:r>
              <a:r>
                <a:rPr lang="de-DE" sz="1400" dirty="0"/>
                <a:t>-Text</a:t>
              </a: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DFCFBD36-BA31-9F99-1363-1F07848A4999}"/>
                </a:ext>
              </a:extLst>
            </p:cNvPr>
            <p:cNvSpPr/>
            <p:nvPr/>
          </p:nvSpPr>
          <p:spPr>
            <a:xfrm>
              <a:off x="5043365" y="4897749"/>
              <a:ext cx="1429510" cy="28623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/>
            </a:p>
          </p:txBody>
        </p:sp>
        <p:sp>
          <p:nvSpPr>
            <p:cNvPr id="15" name="Inhaltsplatzhalter 6">
              <a:extLst>
                <a:ext uri="{FF2B5EF4-FFF2-40B4-BE49-F238E27FC236}">
                  <a16:creationId xmlns:a16="http://schemas.microsoft.com/office/drawing/2014/main" id="{240E9934-1D4C-6999-DE36-B106EEFEAE1C}"/>
                </a:ext>
              </a:extLst>
            </p:cNvPr>
            <p:cNvSpPr txBox="1">
              <a:spLocks/>
            </p:cNvSpPr>
            <p:nvPr/>
          </p:nvSpPr>
          <p:spPr>
            <a:xfrm>
              <a:off x="4965261" y="4897749"/>
              <a:ext cx="1585717" cy="2862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de-DE" sz="1400" dirty="0"/>
                <a:t>Image Model</a:t>
              </a:r>
            </a:p>
          </p:txBody>
        </p:sp>
        <p:sp>
          <p:nvSpPr>
            <p:cNvPr id="16" name="Inhaltsplatzhalter 6">
              <a:extLst>
                <a:ext uri="{FF2B5EF4-FFF2-40B4-BE49-F238E27FC236}">
                  <a16:creationId xmlns:a16="http://schemas.microsoft.com/office/drawing/2014/main" id="{6BE4096E-654B-AF0D-C280-0F1951F58A56}"/>
                </a:ext>
              </a:extLst>
            </p:cNvPr>
            <p:cNvSpPr txBox="1">
              <a:spLocks/>
            </p:cNvSpPr>
            <p:nvPr/>
          </p:nvSpPr>
          <p:spPr>
            <a:xfrm>
              <a:off x="4939968" y="4591988"/>
              <a:ext cx="1585717" cy="2862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de-DE" sz="1400" dirty="0"/>
                <a:t>Text-</a:t>
              </a:r>
              <a:r>
                <a:rPr lang="de-DE" sz="1400" dirty="0" err="1"/>
                <a:t>to</a:t>
              </a:r>
              <a:r>
                <a:rPr lang="de-DE" sz="1400" dirty="0"/>
                <a:t>-Image</a:t>
              </a: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4F2FCA00-B6B0-615E-6563-DFAF25EF6F35}"/>
                </a:ext>
              </a:extLst>
            </p:cNvPr>
            <p:cNvCxnSpPr>
              <a:cxnSpLocks/>
            </p:cNvCxnSpPr>
            <p:nvPr/>
          </p:nvCxnSpPr>
          <p:spPr>
            <a:xfrm>
              <a:off x="5744372" y="3193972"/>
              <a:ext cx="0" cy="3344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4D02AC1D-034B-AE8B-14D7-5E34CA233798}"/>
                </a:ext>
              </a:extLst>
            </p:cNvPr>
            <p:cNvCxnSpPr>
              <a:cxnSpLocks/>
            </p:cNvCxnSpPr>
            <p:nvPr/>
          </p:nvCxnSpPr>
          <p:spPr>
            <a:xfrm>
              <a:off x="5748180" y="4237883"/>
              <a:ext cx="0" cy="3344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6960DD2C-54C6-0172-D8C1-D252E1700EB9}"/>
              </a:ext>
            </a:extLst>
          </p:cNvPr>
          <p:cNvSpPr txBox="1"/>
          <p:nvPr/>
        </p:nvSpPr>
        <p:spPr>
          <a:xfrm>
            <a:off x="3533501" y="1816834"/>
            <a:ext cx="2558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My Master Thesis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743CECE-E502-FCB0-E26D-1958749B6810}"/>
              </a:ext>
            </a:extLst>
          </p:cNvPr>
          <p:cNvSpPr txBox="1"/>
          <p:nvPr/>
        </p:nvSpPr>
        <p:spPr>
          <a:xfrm>
            <a:off x="440918" y="1816834"/>
            <a:ext cx="2741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My Bachelor Thesis</a:t>
            </a:r>
          </a:p>
        </p:txBody>
      </p:sp>
      <p:pic>
        <p:nvPicPr>
          <p:cNvPr id="3" name="Inhaltsplatzhalter 6">
            <a:extLst>
              <a:ext uri="{FF2B5EF4-FFF2-40B4-BE49-F238E27FC236}">
                <a16:creationId xmlns:a16="http://schemas.microsoft.com/office/drawing/2014/main" id="{3EE1B444-85DD-6462-2FAC-95B4698CF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078" y="2684945"/>
            <a:ext cx="2738209" cy="273820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2E3049C-9A21-3D65-C5B9-3975C5CE5B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286"/>
          <a:stretch/>
        </p:blipFill>
        <p:spPr>
          <a:xfrm>
            <a:off x="2012574" y="2655697"/>
            <a:ext cx="1337017" cy="2802153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8817980-978C-23F1-8853-279B80E0B8EA}"/>
              </a:ext>
            </a:extLst>
          </p:cNvPr>
          <p:cNvSpPr txBox="1"/>
          <p:nvPr/>
        </p:nvSpPr>
        <p:spPr>
          <a:xfrm>
            <a:off x="6558844" y="1816834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Accent Analysis</a:t>
            </a:r>
          </a:p>
        </p:txBody>
      </p:sp>
      <p:pic>
        <p:nvPicPr>
          <p:cNvPr id="19" name="Inhaltsplatzhalter 6">
            <a:extLst>
              <a:ext uri="{FF2B5EF4-FFF2-40B4-BE49-F238E27FC236}">
                <a16:creationId xmlns:a16="http://schemas.microsoft.com/office/drawing/2014/main" id="{C7931784-B6E8-F256-A3E9-691C8DB84D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7"/>
          <a:stretch/>
        </p:blipFill>
        <p:spPr>
          <a:xfrm>
            <a:off x="6275313" y="2518301"/>
            <a:ext cx="3026837" cy="3107674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6ADD16DF-A4A2-D4AE-8E62-4FFC75C60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4"/>
          <a:stretch/>
        </p:blipFill>
        <p:spPr bwMode="auto">
          <a:xfrm>
            <a:off x="9606017" y="2403628"/>
            <a:ext cx="2048986" cy="33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3B4FA31D-0B5B-EF09-94B0-FE474B60A0D6}"/>
              </a:ext>
            </a:extLst>
          </p:cNvPr>
          <p:cNvSpPr txBox="1"/>
          <p:nvPr/>
        </p:nvSpPr>
        <p:spPr>
          <a:xfrm>
            <a:off x="9417599" y="1816833"/>
            <a:ext cx="230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My </a:t>
            </a:r>
            <a:r>
              <a:rPr lang="de-DE" sz="2400" b="1" dirty="0" err="1"/>
              <a:t>work</a:t>
            </a:r>
            <a:r>
              <a:rPr lang="de-DE" sz="2400" b="1" dirty="0"/>
              <a:t> in Split</a:t>
            </a:r>
          </a:p>
        </p:txBody>
      </p:sp>
    </p:spTree>
    <p:extLst>
      <p:ext uri="{BB962C8B-B14F-4D97-AF65-F5344CB8AC3E}">
        <p14:creationId xmlns:p14="http://schemas.microsoft.com/office/powerpoint/2010/main" val="59195482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691B4-3137-3316-889B-AA270AE0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23557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0820D89-B715-9120-0D14-E5BDE26CF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8991" y="1456969"/>
            <a:ext cx="4744117" cy="316151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4BCACD-2B6B-551E-7333-EE1B02B5D3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PRESENTATION   |   BAHNE THIEL-PETERS   |  BAHNE.THIELPETERS@GMAIL.COM   |   +49 157 54262399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2FFBE2-14FA-0F10-6C24-4B2F58067E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4A6CBB-F502-4F21-9EEC-F3DA3CA45789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0B46C0-18FB-1E93-A9E0-EE39036E10FA}"/>
              </a:ext>
            </a:extLst>
          </p:cNvPr>
          <p:cNvSpPr txBox="1"/>
          <p:nvPr/>
        </p:nvSpPr>
        <p:spPr>
          <a:xfrm>
            <a:off x="6758990" y="4635936"/>
            <a:ext cx="474411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 err="1"/>
              <a:t>Example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an AIS screen</a:t>
            </a:r>
          </a:p>
          <a:p>
            <a:pPr algn="ctr"/>
            <a:r>
              <a:rPr lang="de-DE" sz="1000" dirty="0"/>
              <a:t>https://www.maritimemanual.com/automatic-identification-system-ais/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5F1F1B3-0120-2D9B-C4D3-B7B26E6C165B}"/>
              </a:ext>
            </a:extLst>
          </p:cNvPr>
          <p:cNvSpPr txBox="1"/>
          <p:nvPr/>
        </p:nvSpPr>
        <p:spPr>
          <a:xfrm>
            <a:off x="838200" y="1984711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Dataset </a:t>
            </a:r>
            <a:r>
              <a:rPr lang="de-DE" dirty="0" err="1"/>
              <a:t>contains</a:t>
            </a:r>
            <a:r>
              <a:rPr lang="de-DE" dirty="0"/>
              <a:t> a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/>
              <a:t>AIS </a:t>
            </a:r>
            <a:r>
              <a:rPr lang="de-DE" b="1" dirty="0" err="1"/>
              <a:t>messages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b="1" dirty="0" err="1"/>
              <a:t>mandatory</a:t>
            </a:r>
            <a:r>
              <a:rPr lang="de-DE" b="1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vessels</a:t>
            </a:r>
            <a:r>
              <a:rPr lang="de-DE" dirty="0"/>
              <a:t>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One</a:t>
            </a:r>
            <a:r>
              <a:rPr lang="de-DE" dirty="0"/>
              <a:t> AIS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shore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Fishing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8B340D-B45B-444F-C651-C15FFCE0A8B7}"/>
              </a:ext>
            </a:extLst>
          </p:cNvPr>
          <p:cNvSpPr txBox="1"/>
          <p:nvPr/>
        </p:nvSpPr>
        <p:spPr>
          <a:xfrm>
            <a:off x="629452" y="52917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But….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Inhaltsplatzhalter 6">
            <a:extLst>
              <a:ext uri="{FF2B5EF4-FFF2-40B4-BE49-F238E27FC236}">
                <a16:creationId xmlns:a16="http://schemas.microsoft.com/office/drawing/2014/main" id="{177F18F4-CF30-A782-122C-0B7A9F5AE2AE}"/>
              </a:ext>
            </a:extLst>
          </p:cNvPr>
          <p:cNvSpPr txBox="1">
            <a:spLocks/>
          </p:cNvSpPr>
          <p:nvPr/>
        </p:nvSpPr>
        <p:spPr>
          <a:xfrm>
            <a:off x="804737" y="6119033"/>
            <a:ext cx="4711521" cy="541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/>
              <a:t>*</a:t>
            </a:r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some</a:t>
            </a:r>
            <a:r>
              <a:rPr lang="de-DE" sz="1000" dirty="0"/>
              <a:t> </a:t>
            </a:r>
            <a:r>
              <a:rPr lang="de-DE" sz="1000" dirty="0" err="1"/>
              <a:t>size</a:t>
            </a:r>
            <a:r>
              <a:rPr lang="de-DE" sz="1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1791490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2EF676C-F4BC-8436-1299-9220AB9C3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C5F34-7A22-FA55-F914-A893A4AA7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7542FA-AC2D-2CD8-6EB2-4163AB98EF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PRESENTATION   |   BAHNE THIEL-PETERS   |  BAHNE.THIELPETERS@GMAIL.COM   |   +49 157 54262399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CAE112-968B-10D9-A0A5-6246BBF5B7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4A6CBB-F502-4F21-9EEC-F3DA3CA45789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A28E31-38D4-2B11-9B22-B4AAFB540E34}"/>
              </a:ext>
            </a:extLst>
          </p:cNvPr>
          <p:cNvSpPr txBox="1"/>
          <p:nvPr/>
        </p:nvSpPr>
        <p:spPr>
          <a:xfrm>
            <a:off x="342662" y="1644620"/>
            <a:ext cx="1036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Conversation Amplification </a:t>
            </a:r>
            <a:r>
              <a:rPr lang="en-US" dirty="0"/>
              <a:t>through </a:t>
            </a:r>
            <a:r>
              <a:rPr lang="en-US" b="1" dirty="0"/>
              <a:t>Language-based Reasoning</a:t>
            </a:r>
            <a:r>
              <a:rPr lang="en-US" dirty="0"/>
              <a:t> and </a:t>
            </a:r>
            <a:r>
              <a:rPr lang="en-US" b="1" dirty="0"/>
              <a:t>Generative Visual Content Creation</a:t>
            </a:r>
            <a:endParaRPr lang="de-DE" b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AF1B349-5AC7-5512-25B3-8BB47BAD10E5}"/>
              </a:ext>
            </a:extLst>
          </p:cNvPr>
          <p:cNvSpPr txBox="1"/>
          <p:nvPr/>
        </p:nvSpPr>
        <p:spPr>
          <a:xfrm>
            <a:off x="838200" y="4324322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Using</a:t>
            </a:r>
            <a:r>
              <a:rPr lang="de-DE" sz="1600" dirty="0"/>
              <a:t> </a:t>
            </a:r>
            <a:r>
              <a:rPr lang="de-DE" sz="1600" b="1" dirty="0" err="1"/>
              <a:t>Llama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create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prompt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b="1" dirty="0" err="1"/>
              <a:t>image</a:t>
            </a:r>
            <a:r>
              <a:rPr lang="de-DE" sz="1600" b="1" dirty="0"/>
              <a:t> </a:t>
            </a:r>
            <a:r>
              <a:rPr lang="de-DE" sz="1600" b="1" dirty="0" err="1"/>
              <a:t>model</a:t>
            </a:r>
            <a:r>
              <a:rPr lang="de-DE" sz="1600" dirty="0"/>
              <a:t>.</a:t>
            </a:r>
          </a:p>
          <a:p>
            <a:endParaRPr lang="de-DE" sz="1600" dirty="0"/>
          </a:p>
          <a:p>
            <a:pPr algn="ctr"/>
            <a:r>
              <a:rPr lang="de-DE" sz="1600" dirty="0"/>
              <a:t>Text-</a:t>
            </a:r>
            <a:r>
              <a:rPr lang="de-DE" sz="1600" dirty="0" err="1"/>
              <a:t>to</a:t>
            </a:r>
            <a:r>
              <a:rPr lang="de-DE" sz="1600" dirty="0"/>
              <a:t>-Text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19D4ACB-9FC0-0AB9-6E59-87742118C40A}"/>
              </a:ext>
            </a:extLst>
          </p:cNvPr>
          <p:cNvSpPr txBox="1"/>
          <p:nvPr/>
        </p:nvSpPr>
        <p:spPr>
          <a:xfrm>
            <a:off x="7569194" y="4324323"/>
            <a:ext cx="3879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Using</a:t>
            </a:r>
            <a:r>
              <a:rPr lang="de-DE" sz="1600" dirty="0"/>
              <a:t> an </a:t>
            </a:r>
            <a:r>
              <a:rPr lang="de-DE" sz="1600" b="1" dirty="0"/>
              <a:t>Image Model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create</a:t>
            </a:r>
            <a:r>
              <a:rPr lang="de-DE" sz="1600" dirty="0"/>
              <a:t> an </a:t>
            </a:r>
            <a:r>
              <a:rPr lang="de-DE" sz="1600" dirty="0" err="1"/>
              <a:t>image</a:t>
            </a:r>
            <a:r>
              <a:rPr lang="de-DE" sz="1600" dirty="0"/>
              <a:t>.</a:t>
            </a:r>
          </a:p>
          <a:p>
            <a:endParaRPr lang="de-DE" sz="1600" dirty="0"/>
          </a:p>
          <a:p>
            <a:pPr algn="ctr"/>
            <a:r>
              <a:rPr lang="de-DE" sz="1600" dirty="0"/>
              <a:t>Text-</a:t>
            </a:r>
            <a:r>
              <a:rPr lang="de-DE" sz="1600" dirty="0" err="1"/>
              <a:t>to</a:t>
            </a:r>
            <a:r>
              <a:rPr lang="de-DE" sz="1600" dirty="0"/>
              <a:t>-Image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DCFD17-3D4E-00F2-9E9D-5EEF695748E7}"/>
              </a:ext>
            </a:extLst>
          </p:cNvPr>
          <p:cNvCxnSpPr>
            <a:cxnSpLocks/>
          </p:cNvCxnSpPr>
          <p:nvPr/>
        </p:nvCxnSpPr>
        <p:spPr>
          <a:xfrm flipH="1">
            <a:off x="5120640" y="2221307"/>
            <a:ext cx="556260" cy="19887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FCAA7BB-0B14-7CD5-10E8-D9AFBE6DE4F8}"/>
              </a:ext>
            </a:extLst>
          </p:cNvPr>
          <p:cNvCxnSpPr>
            <a:cxnSpLocks/>
          </p:cNvCxnSpPr>
          <p:nvPr/>
        </p:nvCxnSpPr>
        <p:spPr>
          <a:xfrm>
            <a:off x="8773038" y="2197761"/>
            <a:ext cx="304287" cy="20122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587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8CED5-0DC3-72CC-B15B-F103C5381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250DF4-596D-BF3C-C9EA-A0EEC4F93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&amp; my University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0DF0B5-92C6-05D2-2546-5E976F061E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3458893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2867D-4899-68DE-F19F-314D23A34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A2521-0487-A191-C325-A3E29D7DC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 </a:t>
            </a:r>
            <a:r>
              <a:rPr lang="de-DE" dirty="0" err="1"/>
              <a:t>me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D900BF-5151-A56C-F458-F371C8CBB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PRESENTATION   |   BAHNE THIEL-PETERS   |  BAHNE.THIELPETERS@GMAIL.COM   |   +49 157 54262399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AFD7FF-E361-E8F7-E348-81A898B567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4A6CBB-F502-4F21-9EEC-F3DA3CA45789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3ECC37-D50C-CC36-E692-578812280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30" y="1679859"/>
            <a:ext cx="5515770" cy="19603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/>
              <a:t>General</a:t>
            </a:r>
          </a:p>
          <a:p>
            <a:r>
              <a:rPr lang="de-DE" dirty="0"/>
              <a:t>24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old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love</a:t>
            </a:r>
            <a:r>
              <a:rPr lang="de-DE" dirty="0"/>
              <a:t> </a:t>
            </a:r>
            <a:r>
              <a:rPr lang="de-DE" dirty="0" err="1"/>
              <a:t>travelling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last Erasmus Exchange in Malta</a:t>
            </a:r>
          </a:p>
          <a:p>
            <a:pPr marL="0" indent="0">
              <a:buNone/>
            </a:pPr>
            <a:endParaRPr lang="de-DE" sz="2400" b="1" dirty="0"/>
          </a:p>
          <a:p>
            <a:pPr marL="0" indent="0">
              <a:buNone/>
            </a:pPr>
            <a:endParaRPr lang="de-DE" sz="2400" b="1" dirty="0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689329-53C7-1F34-A7EE-0EF12AC9A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b="1464"/>
          <a:stretch/>
        </p:blipFill>
        <p:spPr bwMode="auto">
          <a:xfrm>
            <a:off x="8119675" y="551604"/>
            <a:ext cx="3234124" cy="370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6B3DF5A-719C-65F7-139D-5EB0333C5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29" y="3350619"/>
            <a:ext cx="5160538" cy="276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9CF4F16A-31D0-F50E-65F0-82C520FCE993}"/>
              </a:ext>
            </a:extLst>
          </p:cNvPr>
          <p:cNvSpPr txBox="1">
            <a:spLocks/>
          </p:cNvSpPr>
          <p:nvPr/>
        </p:nvSpPr>
        <p:spPr>
          <a:xfrm>
            <a:off x="6599631" y="4256694"/>
            <a:ext cx="5515770" cy="2168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b="1" dirty="0"/>
              <a:t>University</a:t>
            </a:r>
          </a:p>
          <a:p>
            <a:pPr marL="285750" indent="-285750"/>
            <a:r>
              <a:rPr lang="de-DE" dirty="0"/>
              <a:t>Exchange Student </a:t>
            </a:r>
            <a:r>
              <a:rPr lang="de-DE" dirty="0" err="1"/>
              <a:t>from</a:t>
            </a:r>
            <a:r>
              <a:rPr lang="de-DE" dirty="0"/>
              <a:t> Kiel (Germany)</a:t>
            </a:r>
          </a:p>
          <a:p>
            <a:pPr marL="285750" indent="-285750"/>
            <a:r>
              <a:rPr lang="de-DE" dirty="0"/>
              <a:t>Bachelor in Computer Science (CS)</a:t>
            </a:r>
          </a:p>
          <a:p>
            <a:pPr marL="285750" indent="-285750"/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Master in CS</a:t>
            </a:r>
          </a:p>
          <a:p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de-DE" sz="2400" b="1" dirty="0"/>
          </a:p>
          <a:p>
            <a:endParaRPr lang="de-DE" dirty="0"/>
          </a:p>
        </p:txBody>
      </p:sp>
      <p:sp>
        <p:nvSpPr>
          <p:cNvPr id="13" name="Inhaltsplatzhalter 6">
            <a:extLst>
              <a:ext uri="{FF2B5EF4-FFF2-40B4-BE49-F238E27FC236}">
                <a16:creationId xmlns:a16="http://schemas.microsoft.com/office/drawing/2014/main" id="{ECD7D8B3-33DD-5E1E-CEE2-EBA600243BD6}"/>
              </a:ext>
            </a:extLst>
          </p:cNvPr>
          <p:cNvSpPr txBox="1">
            <a:spLocks/>
          </p:cNvSpPr>
          <p:nvPr/>
        </p:nvSpPr>
        <p:spPr>
          <a:xfrm>
            <a:off x="804737" y="6119033"/>
            <a:ext cx="4711521" cy="541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900" dirty="0"/>
              <a:t>https://commons.wikimedia.org/wiki/File:Blank_Map_of_Mediterranean_Sea_region.svg</a:t>
            </a: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8DCD8553-AADE-0AE1-7A02-6C8201943723}"/>
              </a:ext>
            </a:extLst>
          </p:cNvPr>
          <p:cNvSpPr/>
          <p:nvPr/>
        </p:nvSpPr>
        <p:spPr>
          <a:xfrm>
            <a:off x="2856411" y="3070857"/>
            <a:ext cx="3648290" cy="2337166"/>
          </a:xfrm>
          <a:custGeom>
            <a:avLst/>
            <a:gdLst>
              <a:gd name="connsiteX0" fmla="*/ 2525486 w 3648290"/>
              <a:gd name="connsiteY0" fmla="*/ 55520 h 2337166"/>
              <a:gd name="connsiteX1" fmla="*/ 3300549 w 3648290"/>
              <a:gd name="connsiteY1" fmla="*/ 107772 h 2337166"/>
              <a:gd name="connsiteX2" fmla="*/ 3396343 w 3648290"/>
              <a:gd name="connsiteY2" fmla="*/ 1030880 h 2337166"/>
              <a:gd name="connsiteX3" fmla="*/ 0 w 3648290"/>
              <a:gd name="connsiteY3" fmla="*/ 2337166 h 233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290" h="2337166">
                <a:moveTo>
                  <a:pt x="2525486" y="55520"/>
                </a:moveTo>
                <a:cubicBezTo>
                  <a:pt x="2840446" y="366"/>
                  <a:pt x="3155406" y="-54788"/>
                  <a:pt x="3300549" y="107772"/>
                </a:cubicBezTo>
                <a:cubicBezTo>
                  <a:pt x="3445692" y="270332"/>
                  <a:pt x="3946434" y="659314"/>
                  <a:pt x="3396343" y="1030880"/>
                </a:cubicBezTo>
                <a:cubicBezTo>
                  <a:pt x="2846252" y="1402446"/>
                  <a:pt x="547188" y="2075909"/>
                  <a:pt x="0" y="233716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72056AE9-3C74-D9C2-2427-F41522BFD9F7}"/>
              </a:ext>
            </a:extLst>
          </p:cNvPr>
          <p:cNvSpPr/>
          <p:nvPr/>
        </p:nvSpPr>
        <p:spPr>
          <a:xfrm>
            <a:off x="9451361" y="738572"/>
            <a:ext cx="2063433" cy="3933320"/>
          </a:xfrm>
          <a:custGeom>
            <a:avLst/>
            <a:gdLst>
              <a:gd name="connsiteX0" fmla="*/ 461042 w 2063433"/>
              <a:gd name="connsiteY0" fmla="*/ 3933320 h 3933320"/>
              <a:gd name="connsiteX1" fmla="*/ 1921009 w 2063433"/>
              <a:gd name="connsiteY1" fmla="*/ 2888292 h 3933320"/>
              <a:gd name="connsiteX2" fmla="*/ 1790380 w 2063433"/>
              <a:gd name="connsiteY2" fmla="*/ 229616 h 3933320"/>
              <a:gd name="connsiteX3" fmla="*/ 0 w 2063433"/>
              <a:gd name="connsiteY3" fmla="*/ 122040 h 393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3433" h="3933320">
                <a:moveTo>
                  <a:pt x="461042" y="3933320"/>
                </a:moveTo>
                <a:cubicBezTo>
                  <a:pt x="1080247" y="3719448"/>
                  <a:pt x="1699453" y="3505576"/>
                  <a:pt x="1921009" y="2888292"/>
                </a:cubicBezTo>
                <a:cubicBezTo>
                  <a:pt x="2142565" y="2271008"/>
                  <a:pt x="2110548" y="690658"/>
                  <a:pt x="1790380" y="229616"/>
                </a:cubicBezTo>
                <a:cubicBezTo>
                  <a:pt x="1470212" y="-231426"/>
                  <a:pt x="245889" y="148934"/>
                  <a:pt x="0" y="12204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447967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44CF7-3CC2-57AB-A3F3-E41ECCDE3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E275434-EF6C-C46F-92D5-2EDD196B5F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PRESENTATION   |   BAHNE THIEL-PETERS   |  BAHNE.THIELPETERS@GMAIL.COM   |   +49 157 54262399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A1A828-68CA-EDB2-9605-C2C1A1AF16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4A6CBB-F502-4F21-9EEC-F3DA3CA45789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EE8ECE3-C954-183D-E0E1-4977DB78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Studying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University </a:t>
            </a:r>
            <a:r>
              <a:rPr lang="de-DE" dirty="0" err="1"/>
              <a:t>of</a:t>
            </a:r>
            <a:r>
              <a:rPr lang="de-DE" dirty="0"/>
              <a:t> Kiel</a:t>
            </a:r>
          </a:p>
        </p:txBody>
      </p:sp>
      <p:pic>
        <p:nvPicPr>
          <p:cNvPr id="2058" name="Picture 10" descr="Karriere">
            <a:extLst>
              <a:ext uri="{FF2B5EF4-FFF2-40B4-BE49-F238E27FC236}">
                <a16:creationId xmlns:a16="http://schemas.microsoft.com/office/drawing/2014/main" id="{FD3875D6-4A94-7451-A1C1-56F052BD1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956" y="1623911"/>
            <a:ext cx="6708044" cy="352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4177401E-BEF3-FB5F-00CE-3A18C7E57599}"/>
              </a:ext>
            </a:extLst>
          </p:cNvPr>
          <p:cNvSpPr txBox="1">
            <a:spLocks/>
          </p:cNvSpPr>
          <p:nvPr/>
        </p:nvSpPr>
        <p:spPr>
          <a:xfrm>
            <a:off x="5483955" y="5154357"/>
            <a:ext cx="5869539" cy="541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/>
              <a:t>https://www.uni-nordverbund.de/en/studieren/studienorte/universitaet-kiel/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/>
              <a:t>https://www.uni-kiel.dde/de/karriere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de-DE" sz="1000" dirty="0"/>
          </a:p>
        </p:txBody>
      </p:sp>
      <p:pic>
        <p:nvPicPr>
          <p:cNvPr id="2054" name="Picture 6" descr="Foto: Universität Kiel / Jürgen Haacks">
            <a:extLst>
              <a:ext uri="{FF2B5EF4-FFF2-40B4-BE49-F238E27FC236}">
                <a16:creationId xmlns:a16="http://schemas.microsoft.com/office/drawing/2014/main" id="{6388BDFB-3042-C26E-AC5B-73F863E72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955" y="1623911"/>
            <a:ext cx="5869539" cy="352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B73B122-6B6F-2124-265D-E9743BD9F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30" y="1920486"/>
            <a:ext cx="5515770" cy="4582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/>
              <a:t>Facts</a:t>
            </a:r>
          </a:p>
          <a:p>
            <a:r>
              <a:rPr lang="de-DE" dirty="0"/>
              <a:t>&gt; 27.000 </a:t>
            </a:r>
            <a:r>
              <a:rPr lang="de-DE" dirty="0" err="1"/>
              <a:t>Students</a:t>
            </a:r>
            <a:endParaRPr lang="de-DE" dirty="0"/>
          </a:p>
          <a:p>
            <a:r>
              <a:rPr lang="de-DE" dirty="0"/>
              <a:t>8 </a:t>
            </a:r>
            <a:r>
              <a:rPr lang="de-DE" dirty="0" err="1"/>
              <a:t>Faculties</a:t>
            </a:r>
            <a:endParaRPr lang="de-DE" dirty="0"/>
          </a:p>
          <a:p>
            <a:r>
              <a:rPr lang="de-DE" dirty="0"/>
              <a:t>190 Study Courses</a:t>
            </a:r>
          </a:p>
          <a:p>
            <a:endParaRPr lang="de-DE" dirty="0"/>
          </a:p>
          <a:p>
            <a:r>
              <a:rPr lang="de-DE" dirty="0"/>
              <a:t>Part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SEA_EU</a:t>
            </a:r>
          </a:p>
          <a:p>
            <a:r>
              <a:rPr lang="de-DE" dirty="0"/>
              <a:t>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Erasmus </a:t>
            </a:r>
            <a:r>
              <a:rPr lang="de-DE" dirty="0" err="1"/>
              <a:t>Students</a:t>
            </a:r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Marine Science </a:t>
            </a:r>
            <a:r>
              <a:rPr lang="de-DE" dirty="0" err="1"/>
              <a:t>going</a:t>
            </a:r>
            <a:r>
              <a:rPr lang="de-DE" dirty="0"/>
              <a:t> on</a:t>
            </a:r>
          </a:p>
          <a:p>
            <a:pPr marL="0" indent="0">
              <a:buNone/>
            </a:pPr>
            <a:endParaRPr lang="de-DE" sz="2400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8206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B01FD-A1F0-C5DE-C44F-77416F13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do Erasmus…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A4FA7A-B371-1855-C839-3828A3B03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Take care </a:t>
            </a:r>
            <a:r>
              <a:rPr lang="de-DE" dirty="0" err="1"/>
              <a:t>of</a:t>
            </a:r>
            <a:r>
              <a:rPr lang="de-DE" dirty="0"/>
              <a:t> not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b="1" dirty="0" err="1"/>
              <a:t>scammed</a:t>
            </a:r>
            <a:r>
              <a:rPr lang="de-DE" b="1" dirty="0"/>
              <a:t>!!!</a:t>
            </a:r>
          </a:p>
          <a:p>
            <a:r>
              <a:rPr lang="de-DE" b="1" dirty="0"/>
              <a:t>Contact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b="1" dirty="0"/>
              <a:t>ESN</a:t>
            </a:r>
            <a:r>
              <a:rPr lang="de-DE" dirty="0"/>
              <a:t>* in </a:t>
            </a:r>
            <a:r>
              <a:rPr lang="de-DE" dirty="0" err="1"/>
              <a:t>advance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BAA9BB-06F5-20F9-BAF3-754235269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PRESENTATION   |   BAHNE THIEL-PETERS   |  BAHNE.THIELPETERS@GMAIL.COM   |   +49 157 54262399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58F52B-63B2-CDA9-C98D-6CA48C2B6D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4A6CBB-F502-4F21-9EEC-F3DA3CA45789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FF7DA98-6479-85FA-18FA-875FD511EF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16"/>
          <a:stretch/>
        </p:blipFill>
        <p:spPr>
          <a:xfrm>
            <a:off x="6175407" y="1275533"/>
            <a:ext cx="5178392" cy="253509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573EE3-E97C-2867-F193-14657106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34" y="2959440"/>
            <a:ext cx="5083365" cy="261391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A085026-BD94-5EAD-513C-77B41515B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897" y="3993953"/>
            <a:ext cx="5415815" cy="2183011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1679886-7488-9E86-E0AE-BCA0715A8E14}"/>
              </a:ext>
            </a:extLst>
          </p:cNvPr>
          <p:cNvSpPr txBox="1">
            <a:spLocks/>
          </p:cNvSpPr>
          <p:nvPr/>
        </p:nvSpPr>
        <p:spPr>
          <a:xfrm>
            <a:off x="237834" y="6035732"/>
            <a:ext cx="4810341" cy="68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/>
              <a:t>*ESN = Erasmus Student Network</a:t>
            </a:r>
          </a:p>
        </p:txBody>
      </p:sp>
    </p:spTree>
    <p:extLst>
      <p:ext uri="{BB962C8B-B14F-4D97-AF65-F5344CB8AC3E}">
        <p14:creationId xmlns:p14="http://schemas.microsoft.com/office/powerpoint/2010/main" val="332393346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C455-60B9-479D-DEA4-61EFA4478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3B036-366F-4A57-8572-BD4B80633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Bachelor Thesis*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74BCA4-97EC-F468-5ADC-9AA1EF9F9D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CE079A-C8AE-A302-D13E-B932C8A91DE1}"/>
              </a:ext>
            </a:extLst>
          </p:cNvPr>
          <p:cNvSpPr txBox="1"/>
          <p:nvPr/>
        </p:nvSpPr>
        <p:spPr>
          <a:xfrm>
            <a:off x="196466" y="5241548"/>
            <a:ext cx="11710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*Using Image Embedding Similarity Measurements for Clustering Fixed Gear Ship Trajectories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59792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ED924-F41A-D373-1061-1CE47D9F3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9DAF7F-EF70-EB64-016D-259FC2320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23557"/>
          </a:xfr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6A9FE1-E570-6455-CE61-57CA9104B2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PRESENTATION   |   BAHNE THIEL-PETERS   |  BAHNE.THIELPETERS@GMAIL.COM   |   +49 157 54262399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A4C9A3-D83C-1304-A9B3-82090792DB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4A6CBB-F502-4F21-9EEC-F3DA3CA45789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CD1FE883-EB58-2DFF-B259-7985A4043EB4}"/>
              </a:ext>
            </a:extLst>
          </p:cNvPr>
          <p:cNvSpPr/>
          <p:nvPr/>
        </p:nvSpPr>
        <p:spPr>
          <a:xfrm>
            <a:off x="1619958" y="5154850"/>
            <a:ext cx="1364301" cy="8108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DE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Gillnetting</a:t>
            </a:r>
            <a:endParaRPr lang="de-DE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algn="ctr">
              <a:lnSpc>
                <a:spcPct val="150000"/>
              </a:lnSpc>
            </a:pPr>
            <a:r>
              <a:rPr lang="de-DE" sz="1100" b="1" spc="-1" dirty="0">
                <a:solidFill>
                  <a:srgbClr val="000000"/>
                </a:solidFill>
                <a:latin typeface="Arial"/>
                <a:ea typeface="DejaVu Sans"/>
              </a:rPr>
              <a:t>(Stellnetze)</a:t>
            </a:r>
            <a:endParaRPr lang="de-DE" sz="11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C2A08A51-B40F-0310-AFAD-453E1A61A4C1}"/>
              </a:ext>
            </a:extLst>
          </p:cNvPr>
          <p:cNvSpPr/>
          <p:nvPr/>
        </p:nvSpPr>
        <p:spPr>
          <a:xfrm>
            <a:off x="5316684" y="5154663"/>
            <a:ext cx="1948500" cy="8108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DE" b="1" spc="-1" dirty="0" err="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lang="de-DE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rapping</a:t>
            </a:r>
            <a:r>
              <a:rPr lang="de-DE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/ </a:t>
            </a:r>
            <a:r>
              <a:rPr lang="de-DE" b="1" spc="-1" dirty="0" err="1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lang="de-DE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otting</a:t>
            </a:r>
            <a:endParaRPr lang="de-DE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" name="CustomShape 1">
            <a:extLst>
              <a:ext uri="{FF2B5EF4-FFF2-40B4-BE49-F238E27FC236}">
                <a16:creationId xmlns:a16="http://schemas.microsoft.com/office/drawing/2014/main" id="{24D76252-A5DD-E766-3FDB-AAF432132D1C}"/>
              </a:ext>
            </a:extLst>
          </p:cNvPr>
          <p:cNvSpPr/>
          <p:nvPr/>
        </p:nvSpPr>
        <p:spPr>
          <a:xfrm>
            <a:off x="9370767" y="5154663"/>
            <a:ext cx="1364301" cy="8108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DE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Stationary</a:t>
            </a:r>
            <a:r>
              <a:rPr lang="de-DE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longline</a:t>
            </a:r>
          </a:p>
        </p:txBody>
      </p:sp>
      <p:pic>
        <p:nvPicPr>
          <p:cNvPr id="13" name="Grafik 12" descr="Ein Bild, das Screenshot, Reihe, Rechteck, Muster enthält.&#10;&#10;Automatisch generierte Beschreibung">
            <a:extLst>
              <a:ext uri="{FF2B5EF4-FFF2-40B4-BE49-F238E27FC236}">
                <a16:creationId xmlns:a16="http://schemas.microsoft.com/office/drawing/2014/main" id="{10EFDC8F-1BA7-F0C9-2FCA-5565DCB046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3" y="2835701"/>
            <a:ext cx="3466153" cy="1949711"/>
          </a:xfrm>
          <a:prstGeom prst="rect">
            <a:avLst/>
          </a:prstGeom>
        </p:spPr>
      </p:pic>
      <p:pic>
        <p:nvPicPr>
          <p:cNvPr id="14" name="Grafik 13" descr="Ein Bild, das Entwurf, Zeichnung, Kinderkunst, Diagramm enthält.&#10;&#10;Automatisch generierte Beschreibung">
            <a:extLst>
              <a:ext uri="{FF2B5EF4-FFF2-40B4-BE49-F238E27FC236}">
                <a16:creationId xmlns:a16="http://schemas.microsoft.com/office/drawing/2014/main" id="{468FE9F1-06DB-FA96-7828-D4EA4356E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752" y="2143631"/>
            <a:ext cx="3946364" cy="2630910"/>
          </a:xfrm>
          <a:prstGeom prst="rect">
            <a:avLst/>
          </a:prstGeom>
        </p:spPr>
      </p:pic>
      <p:pic>
        <p:nvPicPr>
          <p:cNvPr id="17" name="Grafik 16" descr="Ein Bild, das Text, Karte, Screenshot enthält.&#10;&#10;Automatisch generierte Beschreibung">
            <a:extLst>
              <a:ext uri="{FF2B5EF4-FFF2-40B4-BE49-F238E27FC236}">
                <a16:creationId xmlns:a16="http://schemas.microsoft.com/office/drawing/2014/main" id="{51FF56DF-D603-4198-7E83-231D106E94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9" r="51912"/>
          <a:stretch/>
        </p:blipFill>
        <p:spPr>
          <a:xfrm>
            <a:off x="8546681" y="2581783"/>
            <a:ext cx="3012472" cy="2205625"/>
          </a:xfrm>
          <a:prstGeom prst="rect">
            <a:avLst/>
          </a:prstGeom>
        </p:spPr>
      </p:pic>
      <p:sp>
        <p:nvSpPr>
          <p:cNvPr id="18" name="Textfeld 11">
            <a:extLst>
              <a:ext uri="{FF2B5EF4-FFF2-40B4-BE49-F238E27FC236}">
                <a16:creationId xmlns:a16="http://schemas.microsoft.com/office/drawing/2014/main" id="{CCA70BF5-47CD-A8C1-B99A-56C377C997D1}"/>
              </a:ext>
            </a:extLst>
          </p:cNvPr>
          <p:cNvSpPr txBox="1"/>
          <p:nvPr/>
        </p:nvSpPr>
        <p:spPr>
          <a:xfrm>
            <a:off x="8610495" y="4811062"/>
            <a:ext cx="3012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600" i="1" dirty="0"/>
              <a:t>https://www.researchgate.net/figure/Longline-fishing-in-the-Gulf-of-Mexico-a-Bottom-longlines-are-one-of-the-primary-gears_fig2_334744094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40FC1004-A498-016B-9119-BAFB163319A6}"/>
              </a:ext>
            </a:extLst>
          </p:cNvPr>
          <p:cNvSpPr txBox="1"/>
          <p:nvPr/>
        </p:nvSpPr>
        <p:spPr>
          <a:xfrm>
            <a:off x="4852617" y="4774541"/>
            <a:ext cx="30124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00" i="1" dirty="0"/>
              <a:t>https://www.fisheries.noaa.gov/national/bycatch/fishing-gear-traps-and-pots</a:t>
            </a:r>
          </a:p>
        </p:txBody>
      </p:sp>
      <p:sp>
        <p:nvSpPr>
          <p:cNvPr id="20" name="Textfeld 13">
            <a:extLst>
              <a:ext uri="{FF2B5EF4-FFF2-40B4-BE49-F238E27FC236}">
                <a16:creationId xmlns:a16="http://schemas.microsoft.com/office/drawing/2014/main" id="{4EE069C6-1D29-A2AE-479A-2DD6C43CFCDE}"/>
              </a:ext>
            </a:extLst>
          </p:cNvPr>
          <p:cNvSpPr txBox="1"/>
          <p:nvPr/>
        </p:nvSpPr>
        <p:spPr>
          <a:xfrm>
            <a:off x="641058" y="4811062"/>
            <a:ext cx="34661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00" i="1" dirty="0"/>
              <a:t>https://www.msc.org/what-we-are-doing/our-approach/fishing-methods-and-gear-types/gillnets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CF51F436-9DE3-D2BB-16CF-61A528DD9BBD}"/>
              </a:ext>
            </a:extLst>
          </p:cNvPr>
          <p:cNvSpPr/>
          <p:nvPr/>
        </p:nvSpPr>
        <p:spPr>
          <a:xfrm>
            <a:off x="2805927" y="1822467"/>
            <a:ext cx="6970013" cy="444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DE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Gillnetting</a:t>
            </a:r>
            <a:r>
              <a:rPr lang="de-DE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is</a:t>
            </a:r>
            <a:r>
              <a:rPr lang="de-DE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forbidden</a:t>
            </a:r>
            <a:r>
              <a:rPr lang="de-DE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in </a:t>
            </a:r>
            <a:r>
              <a:rPr lang="de-DE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lang="de-DE" strike="noStrike" spc="-1" dirty="0">
                <a:solidFill>
                  <a:srgbClr val="000000"/>
                </a:solidFill>
                <a:latin typeface="Arial"/>
                <a:ea typeface="DejaVu Sans"/>
              </a:rPr>
              <a:t> German Baltic </a:t>
            </a:r>
            <a:r>
              <a:rPr lang="de-DE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Sea</a:t>
            </a:r>
            <a:r>
              <a:rPr lang="de-DE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since</a:t>
            </a:r>
            <a:r>
              <a:rPr lang="de-DE" strike="noStrike" spc="-1" dirty="0">
                <a:solidFill>
                  <a:srgbClr val="000000"/>
                </a:solidFill>
                <a:latin typeface="Arial"/>
                <a:ea typeface="DejaVu Sans"/>
              </a:rPr>
              <a:t> 2021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11F21E3-493E-41C2-AFF6-BEC72E60A7FB}"/>
              </a:ext>
            </a:extLst>
          </p:cNvPr>
          <p:cNvCxnSpPr>
            <a:cxnSpLocks/>
          </p:cNvCxnSpPr>
          <p:nvPr/>
        </p:nvCxnSpPr>
        <p:spPr>
          <a:xfrm flipH="1">
            <a:off x="3282215" y="2292777"/>
            <a:ext cx="237541" cy="4823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8493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19D3E-067A-0C82-64A9-D328A67ED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Procedure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D11A66-EF9F-76BF-0538-FE9CB10D55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PRESENTATION   |   BAHNE THIEL-PETERS   |  BAHNE.THIELPETERS@GMAIL.COM   |   +49 157 54262399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DF2F3C-1B7B-6AF8-2312-2CA90394B9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4A6CBB-F502-4F21-9EEC-F3DA3CA45789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6" name="Grafik 5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9EAB3008-AA22-4BC5-00BC-14B5B4D96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714" y="1622764"/>
            <a:ext cx="8970824" cy="251753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26F00C1-0ED0-7E4C-7EA7-07C70CBEC3F5}"/>
              </a:ext>
            </a:extLst>
          </p:cNvPr>
          <p:cNvSpPr txBox="1"/>
          <p:nvPr/>
        </p:nvSpPr>
        <p:spPr>
          <a:xfrm>
            <a:off x="8791487" y="4655095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K-</a:t>
            </a:r>
            <a:r>
              <a:rPr lang="de-DE" sz="2000" dirty="0" err="1"/>
              <a:t>means</a:t>
            </a:r>
            <a:endParaRPr lang="de-DE" sz="20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6CE033D-EF31-89AF-FD18-09849884572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9369530" y="4140294"/>
            <a:ext cx="187551" cy="51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9341ED0E-DCC0-9B97-D746-E6ECFBAF2755}"/>
              </a:ext>
            </a:extLst>
          </p:cNvPr>
          <p:cNvSpPr txBox="1"/>
          <p:nvPr/>
        </p:nvSpPr>
        <p:spPr>
          <a:xfrm>
            <a:off x="5207083" y="4713818"/>
            <a:ext cx="262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Find </a:t>
            </a:r>
            <a:r>
              <a:rPr lang="de-DE" sz="2000" dirty="0" err="1"/>
              <a:t>good</a:t>
            </a:r>
            <a:r>
              <a:rPr lang="de-DE" sz="2000" dirty="0"/>
              <a:t> </a:t>
            </a:r>
            <a:r>
              <a:rPr lang="de-DE" sz="2000" b="1" dirty="0" err="1"/>
              <a:t>metric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portray</a:t>
            </a:r>
            <a:r>
              <a:rPr lang="de-DE" sz="2000" dirty="0"/>
              <a:t> </a:t>
            </a:r>
            <a:r>
              <a:rPr lang="de-DE" sz="2000" dirty="0" err="1"/>
              <a:t>informations</a:t>
            </a:r>
            <a:endParaRPr lang="de-DE" sz="2000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87A8F4E-38D3-83E6-B083-D53760F0E2EF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6020126" y="4140294"/>
            <a:ext cx="372108" cy="514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8D3D141-6401-C929-11C5-5D6E0DDEA25B}"/>
              </a:ext>
            </a:extLst>
          </p:cNvPr>
          <p:cNvSpPr txBox="1"/>
          <p:nvPr/>
        </p:nvSpPr>
        <p:spPr>
          <a:xfrm>
            <a:off x="363959" y="5011110"/>
            <a:ext cx="4771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Trajectory</a:t>
            </a:r>
            <a:r>
              <a:rPr lang="de-DE" sz="2000" b="1" dirty="0"/>
              <a:t>:</a:t>
            </a:r>
          </a:p>
          <a:p>
            <a:r>
              <a:rPr lang="de-DE" sz="2000" dirty="0" err="1"/>
              <a:t>Timestamp</a:t>
            </a:r>
            <a:r>
              <a:rPr lang="de-DE" sz="2000" dirty="0"/>
              <a:t> / </a:t>
            </a:r>
            <a:r>
              <a:rPr lang="de-DE" sz="2000" dirty="0" err="1"/>
              <a:t>Distance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shore</a:t>
            </a:r>
            <a:r>
              <a:rPr lang="de-DE" sz="2000" dirty="0"/>
              <a:t> / </a:t>
            </a:r>
            <a:r>
              <a:rPr lang="de-DE" sz="2000" dirty="0" err="1"/>
              <a:t>distance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port</a:t>
            </a:r>
            <a:r>
              <a:rPr lang="de-DE" sz="2000" dirty="0"/>
              <a:t> / </a:t>
            </a:r>
            <a:r>
              <a:rPr lang="de-DE" sz="2000" dirty="0" err="1"/>
              <a:t>speed</a:t>
            </a:r>
            <a:r>
              <a:rPr lang="de-DE" sz="2000" dirty="0"/>
              <a:t> / </a:t>
            </a:r>
            <a:r>
              <a:rPr lang="de-DE" sz="2000" dirty="0" err="1"/>
              <a:t>course</a:t>
            </a:r>
            <a:r>
              <a:rPr lang="de-DE" sz="2000" dirty="0"/>
              <a:t>…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C821D3D-130E-90DE-1C1A-25F638CCE1A7}"/>
              </a:ext>
            </a:extLst>
          </p:cNvPr>
          <p:cNvCxnSpPr>
            <a:cxnSpLocks/>
          </p:cNvCxnSpPr>
          <p:nvPr/>
        </p:nvCxnSpPr>
        <p:spPr>
          <a:xfrm flipV="1">
            <a:off x="2378423" y="4140294"/>
            <a:ext cx="742105" cy="9929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872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theme/theme1.xml><?xml version="1.0" encoding="utf-8"?>
<a:theme xmlns:a="http://schemas.openxmlformats.org/drawingml/2006/main" name="VCAI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enutzerdefiniert 2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1090</Words>
  <Application>Microsoft Office PowerPoint</Application>
  <PresentationFormat>Breitbild</PresentationFormat>
  <Paragraphs>236</Paragraphs>
  <Slides>25</Slides>
  <Notes>0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Arial</vt:lpstr>
      <vt:lpstr>Calibri</vt:lpstr>
      <vt:lpstr>Lato</vt:lpstr>
      <vt:lpstr>Lato Light</vt:lpstr>
      <vt:lpstr>Wingdings</vt:lpstr>
      <vt:lpstr>VCAI</vt:lpstr>
      <vt:lpstr>Introduction Presentation</vt:lpstr>
      <vt:lpstr>PowerPoint-Präsentation</vt:lpstr>
      <vt:lpstr>About me &amp; my University</vt:lpstr>
      <vt:lpstr>About me</vt:lpstr>
      <vt:lpstr>Studying at the University of Kiel</vt:lpstr>
      <vt:lpstr>But if you do Erasmus…</vt:lpstr>
      <vt:lpstr>My Bachelor Thesis*</vt:lpstr>
      <vt:lpstr>Motivation</vt:lpstr>
      <vt:lpstr>The Procedure</vt:lpstr>
      <vt:lpstr>Metric and Clustering</vt:lpstr>
      <vt:lpstr>Implementation &amp; Evaluation</vt:lpstr>
      <vt:lpstr>Any questions so far?</vt:lpstr>
      <vt:lpstr>My Master Thesis*</vt:lpstr>
      <vt:lpstr>Introduction</vt:lpstr>
      <vt:lpstr>Idea</vt:lpstr>
      <vt:lpstr>Motivation</vt:lpstr>
      <vt:lpstr>Architecture</vt:lpstr>
      <vt:lpstr>Whats next?</vt:lpstr>
      <vt:lpstr>Another Project</vt:lpstr>
      <vt:lpstr>Exploring Speaker Voice Similarity Across British Accents using WavLM</vt:lpstr>
      <vt:lpstr>My work in split</vt:lpstr>
      <vt:lpstr>A Study of Spatial and Temporal Variability in the Mediterranean Sea</vt:lpstr>
      <vt:lpstr>Any Questions?</vt:lpstr>
      <vt:lpstr>Dataset</vt:lpstr>
      <vt:lpstr>Introduction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MartenF</dc:creator>
  <cp:lastModifiedBy>bahne thiel-peters</cp:lastModifiedBy>
  <cp:revision>79</cp:revision>
  <dcterms:created xsi:type="dcterms:W3CDTF">2024-03-28T09:42:46Z</dcterms:created>
  <dcterms:modified xsi:type="dcterms:W3CDTF">2025-05-29T09:31:08Z</dcterms:modified>
</cp:coreProperties>
</file>